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9" r:id="rId1"/>
    <p:sldMasterId id="2147483692" r:id="rId2"/>
    <p:sldMasterId id="2147483701" r:id="rId3"/>
    <p:sldMasterId id="2147483707" r:id="rId4"/>
  </p:sldMasterIdLst>
  <p:notesMasterIdLst>
    <p:notesMasterId r:id="rId20"/>
  </p:notesMasterIdLst>
  <p:sldIdLst>
    <p:sldId id="2147479157" r:id="rId5"/>
    <p:sldId id="2147479220" r:id="rId6"/>
    <p:sldId id="2145708040" r:id="rId7"/>
    <p:sldId id="2147479209" r:id="rId8"/>
    <p:sldId id="2147479210" r:id="rId9"/>
    <p:sldId id="2147479221" r:id="rId10"/>
    <p:sldId id="2147479217" r:id="rId11"/>
    <p:sldId id="2147479212" r:id="rId12"/>
    <p:sldId id="2147479148" r:id="rId13"/>
    <p:sldId id="2147479222" r:id="rId14"/>
    <p:sldId id="2147479201" r:id="rId15"/>
    <p:sldId id="2147479218" r:id="rId16"/>
    <p:sldId id="2147479216" r:id="rId17"/>
    <p:sldId id="2145708096" r:id="rId18"/>
    <p:sldId id="260" r:id="rId19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>
        <a:tab pos="584200" algn="l"/>
      </a:tabLst>
      <a:defRPr kumimoji="0" sz="2600" b="0" i="0" u="none" strike="noStrike" cap="none" spc="78" normalizeH="0" baseline="0">
        <a:ln>
          <a:noFill/>
        </a:ln>
        <a:solidFill>
          <a:srgbClr val="000034"/>
        </a:solidFill>
        <a:effectLst/>
        <a:uFillTx/>
        <a:latin typeface="+mj-lt"/>
        <a:ea typeface="+mj-ea"/>
        <a:cs typeface="+mj-cs"/>
        <a:sym typeface="Helvetica Neue"/>
      </a:defRPr>
    </a:lvl1pPr>
    <a:lvl2pPr marL="0" marR="0" indent="0" algn="ctr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>
        <a:tab pos="584200" algn="l"/>
      </a:tabLst>
      <a:defRPr kumimoji="0" sz="2600" b="0" i="0" u="none" strike="noStrike" cap="none" spc="78" normalizeH="0" baseline="0">
        <a:ln>
          <a:noFill/>
        </a:ln>
        <a:solidFill>
          <a:srgbClr val="000034"/>
        </a:solidFill>
        <a:effectLst/>
        <a:uFillTx/>
        <a:latin typeface="+mj-lt"/>
        <a:ea typeface="+mj-ea"/>
        <a:cs typeface="+mj-cs"/>
        <a:sym typeface="Helvetica Neue"/>
      </a:defRPr>
    </a:lvl2pPr>
    <a:lvl3pPr marL="0" marR="0" indent="0" algn="ctr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>
        <a:tab pos="584200" algn="l"/>
      </a:tabLst>
      <a:defRPr kumimoji="0" sz="2600" b="0" i="0" u="none" strike="noStrike" cap="none" spc="78" normalizeH="0" baseline="0">
        <a:ln>
          <a:noFill/>
        </a:ln>
        <a:solidFill>
          <a:srgbClr val="000034"/>
        </a:solidFill>
        <a:effectLst/>
        <a:uFillTx/>
        <a:latin typeface="+mj-lt"/>
        <a:ea typeface="+mj-ea"/>
        <a:cs typeface="+mj-cs"/>
        <a:sym typeface="Helvetica Neue"/>
      </a:defRPr>
    </a:lvl3pPr>
    <a:lvl4pPr marL="0" marR="0" indent="0" algn="ctr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>
        <a:tab pos="584200" algn="l"/>
      </a:tabLst>
      <a:defRPr kumimoji="0" sz="2600" b="0" i="0" u="none" strike="noStrike" cap="none" spc="78" normalizeH="0" baseline="0">
        <a:ln>
          <a:noFill/>
        </a:ln>
        <a:solidFill>
          <a:srgbClr val="000034"/>
        </a:solidFill>
        <a:effectLst/>
        <a:uFillTx/>
        <a:latin typeface="+mj-lt"/>
        <a:ea typeface="+mj-ea"/>
        <a:cs typeface="+mj-cs"/>
        <a:sym typeface="Helvetica Neue"/>
      </a:defRPr>
    </a:lvl4pPr>
    <a:lvl5pPr marL="0" marR="0" indent="0" algn="ctr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>
        <a:tab pos="584200" algn="l"/>
      </a:tabLst>
      <a:defRPr kumimoji="0" sz="2600" b="0" i="0" u="none" strike="noStrike" cap="none" spc="78" normalizeH="0" baseline="0">
        <a:ln>
          <a:noFill/>
        </a:ln>
        <a:solidFill>
          <a:srgbClr val="000034"/>
        </a:solidFill>
        <a:effectLst/>
        <a:uFillTx/>
        <a:latin typeface="+mj-lt"/>
        <a:ea typeface="+mj-ea"/>
        <a:cs typeface="+mj-cs"/>
        <a:sym typeface="Helvetica Neue"/>
      </a:defRPr>
    </a:lvl5pPr>
    <a:lvl6pPr marL="0" marR="0" indent="0" algn="ctr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>
        <a:tab pos="584200" algn="l"/>
      </a:tabLst>
      <a:defRPr kumimoji="0" sz="2600" b="0" i="0" u="none" strike="noStrike" cap="none" spc="78" normalizeH="0" baseline="0">
        <a:ln>
          <a:noFill/>
        </a:ln>
        <a:solidFill>
          <a:srgbClr val="000034"/>
        </a:solidFill>
        <a:effectLst/>
        <a:uFillTx/>
        <a:latin typeface="+mj-lt"/>
        <a:ea typeface="+mj-ea"/>
        <a:cs typeface="+mj-cs"/>
        <a:sym typeface="Helvetica Neue"/>
      </a:defRPr>
    </a:lvl6pPr>
    <a:lvl7pPr marL="0" marR="0" indent="0" algn="ctr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>
        <a:tab pos="584200" algn="l"/>
      </a:tabLst>
      <a:defRPr kumimoji="0" sz="2600" b="0" i="0" u="none" strike="noStrike" cap="none" spc="78" normalizeH="0" baseline="0">
        <a:ln>
          <a:noFill/>
        </a:ln>
        <a:solidFill>
          <a:srgbClr val="000034"/>
        </a:solidFill>
        <a:effectLst/>
        <a:uFillTx/>
        <a:latin typeface="+mj-lt"/>
        <a:ea typeface="+mj-ea"/>
        <a:cs typeface="+mj-cs"/>
        <a:sym typeface="Helvetica Neue"/>
      </a:defRPr>
    </a:lvl7pPr>
    <a:lvl8pPr marL="0" marR="0" indent="0" algn="ctr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>
        <a:tab pos="584200" algn="l"/>
      </a:tabLst>
      <a:defRPr kumimoji="0" sz="2600" b="0" i="0" u="none" strike="noStrike" cap="none" spc="78" normalizeH="0" baseline="0">
        <a:ln>
          <a:noFill/>
        </a:ln>
        <a:solidFill>
          <a:srgbClr val="000034"/>
        </a:solidFill>
        <a:effectLst/>
        <a:uFillTx/>
        <a:latin typeface="+mj-lt"/>
        <a:ea typeface="+mj-ea"/>
        <a:cs typeface="+mj-cs"/>
        <a:sym typeface="Helvetica Neue"/>
      </a:defRPr>
    </a:lvl8pPr>
    <a:lvl9pPr marL="0" marR="0" indent="0" algn="ctr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>
        <a:tab pos="584200" algn="l"/>
      </a:tabLst>
      <a:defRPr kumimoji="0" sz="2600" b="0" i="0" u="none" strike="noStrike" cap="none" spc="78" normalizeH="0" baseline="0">
        <a:ln>
          <a:noFill/>
        </a:ln>
        <a:solidFill>
          <a:srgbClr val="000034"/>
        </a:solidFill>
        <a:effectLst/>
        <a:uFillTx/>
        <a:latin typeface="+mj-lt"/>
        <a:ea typeface="+mj-ea"/>
        <a:cs typeface="+mj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34"/>
        </a:fontRef>
        <a:srgbClr val="000034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CCF5"/>
          </a:solidFill>
        </a:fill>
      </a:tcStyle>
    </a:wholeTbl>
    <a:band2H>
      <a:tcTxStyle/>
      <a:tcStyle>
        <a:tcBdr/>
        <a:fill>
          <a:solidFill>
            <a:srgbClr val="E7E7FA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34"/>
        </a:fontRef>
        <a:srgbClr val="000034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CEE"/>
          </a:solidFill>
        </a:fill>
      </a:tcStyle>
    </a:wholeTbl>
    <a:band2H>
      <a:tcTxStyle/>
      <a:tcStyle>
        <a:tcBdr/>
        <a:fill>
          <a:solidFill>
            <a:srgbClr val="E9FDF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34"/>
        </a:fontRef>
        <a:srgbClr val="000034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D1CF"/>
          </a:solidFill>
        </a:fill>
      </a:tcStyle>
    </a:wholeTbl>
    <a:band2H>
      <a:tcTxStyle/>
      <a:tcStyle>
        <a:tcBdr/>
        <a:fill>
          <a:solidFill>
            <a:srgbClr val="FFE9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34"/>
        </a:fontRef>
        <a:srgbClr val="00003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7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34"/>
        </a:fontRef>
        <a:srgbClr val="00003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34"/>
              </a:solidFill>
              <a:prstDash val="solid"/>
              <a:round/>
            </a:ln>
          </a:top>
          <a:bottom>
            <a:ln w="25400" cap="flat">
              <a:solidFill>
                <a:srgbClr val="000034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34"/>
              </a:solidFill>
              <a:prstDash val="solid"/>
              <a:round/>
            </a:ln>
          </a:top>
          <a:bottom>
            <a:ln w="25400" cap="flat">
              <a:solidFill>
                <a:srgbClr val="000034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34"/>
        </a:fontRef>
        <a:srgbClr val="000034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C"/>
          </a:solidFill>
        </a:fill>
      </a:tcStyle>
    </a:wholeTbl>
    <a:band2H>
      <a:tcTxStyle/>
      <a:tcStyle>
        <a:tcBdr/>
        <a:fill>
          <a:solidFill>
            <a:srgbClr val="E6E6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34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34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34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34"/>
        </a:fontRef>
        <a:srgbClr val="000034"/>
      </a:tcTxStyle>
      <a:tcStyle>
        <a:tcBdr>
          <a:left>
            <a:ln w="12700" cap="flat">
              <a:solidFill>
                <a:srgbClr val="000034"/>
              </a:solidFill>
              <a:prstDash val="solid"/>
              <a:round/>
            </a:ln>
          </a:left>
          <a:right>
            <a:ln w="12700" cap="flat">
              <a:solidFill>
                <a:srgbClr val="000034"/>
              </a:solidFill>
              <a:prstDash val="solid"/>
              <a:round/>
            </a:ln>
          </a:right>
          <a:top>
            <a:ln w="12700" cap="flat">
              <a:solidFill>
                <a:srgbClr val="000034"/>
              </a:solidFill>
              <a:prstDash val="solid"/>
              <a:round/>
            </a:ln>
          </a:top>
          <a:bottom>
            <a:ln w="12700" cap="flat">
              <a:solidFill>
                <a:srgbClr val="000034"/>
              </a:solidFill>
              <a:prstDash val="solid"/>
              <a:round/>
            </a:ln>
          </a:bottom>
          <a:insideH>
            <a:ln w="12700" cap="flat">
              <a:solidFill>
                <a:srgbClr val="000034"/>
              </a:solidFill>
              <a:prstDash val="solid"/>
              <a:round/>
            </a:ln>
          </a:insideH>
          <a:insideV>
            <a:ln w="12700" cap="flat">
              <a:solidFill>
                <a:srgbClr val="000034"/>
              </a:solidFill>
              <a:prstDash val="solid"/>
              <a:round/>
            </a:ln>
          </a:insideV>
        </a:tcBdr>
        <a:fill>
          <a:solidFill>
            <a:srgbClr val="000034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34"/>
        </a:fontRef>
        <a:srgbClr val="000034"/>
      </a:tcTxStyle>
      <a:tcStyle>
        <a:tcBdr>
          <a:left>
            <a:ln w="12700" cap="flat">
              <a:solidFill>
                <a:srgbClr val="000034"/>
              </a:solidFill>
              <a:prstDash val="solid"/>
              <a:round/>
            </a:ln>
          </a:left>
          <a:right>
            <a:ln w="12700" cap="flat">
              <a:solidFill>
                <a:srgbClr val="000034"/>
              </a:solidFill>
              <a:prstDash val="solid"/>
              <a:round/>
            </a:ln>
          </a:right>
          <a:top>
            <a:ln w="12700" cap="flat">
              <a:solidFill>
                <a:srgbClr val="000034"/>
              </a:solidFill>
              <a:prstDash val="solid"/>
              <a:round/>
            </a:ln>
          </a:top>
          <a:bottom>
            <a:ln w="12700" cap="flat">
              <a:solidFill>
                <a:srgbClr val="000034"/>
              </a:solidFill>
              <a:prstDash val="solid"/>
              <a:round/>
            </a:ln>
          </a:bottom>
          <a:insideH>
            <a:ln w="12700" cap="flat">
              <a:solidFill>
                <a:srgbClr val="000034"/>
              </a:solidFill>
              <a:prstDash val="solid"/>
              <a:round/>
            </a:ln>
          </a:insideH>
          <a:insideV>
            <a:ln w="12700" cap="flat">
              <a:solidFill>
                <a:srgbClr val="000034"/>
              </a:solidFill>
              <a:prstDash val="solid"/>
              <a:round/>
            </a:ln>
          </a:insideV>
        </a:tcBdr>
        <a:fill>
          <a:solidFill>
            <a:srgbClr val="000034">
              <a:alpha val="20000"/>
            </a:srgbClr>
          </a:solidFill>
        </a:fill>
      </a:tcStyle>
    </a:firstCol>
    <a:lastRow>
      <a:tcTxStyle b="on" i="off">
        <a:fontRef idx="major">
          <a:srgbClr val="000034"/>
        </a:fontRef>
        <a:srgbClr val="000034"/>
      </a:tcTxStyle>
      <a:tcStyle>
        <a:tcBdr>
          <a:left>
            <a:ln w="12700" cap="flat">
              <a:solidFill>
                <a:srgbClr val="000034"/>
              </a:solidFill>
              <a:prstDash val="solid"/>
              <a:round/>
            </a:ln>
          </a:left>
          <a:right>
            <a:ln w="12700" cap="flat">
              <a:solidFill>
                <a:srgbClr val="000034"/>
              </a:solidFill>
              <a:prstDash val="solid"/>
              <a:round/>
            </a:ln>
          </a:right>
          <a:top>
            <a:ln w="50800" cap="flat">
              <a:solidFill>
                <a:srgbClr val="000034"/>
              </a:solidFill>
              <a:prstDash val="solid"/>
              <a:round/>
            </a:ln>
          </a:top>
          <a:bottom>
            <a:ln w="12700" cap="flat">
              <a:solidFill>
                <a:srgbClr val="000034"/>
              </a:solidFill>
              <a:prstDash val="solid"/>
              <a:round/>
            </a:ln>
          </a:bottom>
          <a:insideH>
            <a:ln w="12700" cap="flat">
              <a:solidFill>
                <a:srgbClr val="000034"/>
              </a:solidFill>
              <a:prstDash val="solid"/>
              <a:round/>
            </a:ln>
          </a:insideH>
          <a:insideV>
            <a:ln w="12700" cap="flat">
              <a:solidFill>
                <a:srgbClr val="000034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34"/>
        </a:fontRef>
        <a:srgbClr val="000034"/>
      </a:tcTxStyle>
      <a:tcStyle>
        <a:tcBdr>
          <a:left>
            <a:ln w="12700" cap="flat">
              <a:solidFill>
                <a:srgbClr val="000034"/>
              </a:solidFill>
              <a:prstDash val="solid"/>
              <a:round/>
            </a:ln>
          </a:left>
          <a:right>
            <a:ln w="12700" cap="flat">
              <a:solidFill>
                <a:srgbClr val="000034"/>
              </a:solidFill>
              <a:prstDash val="solid"/>
              <a:round/>
            </a:ln>
          </a:right>
          <a:top>
            <a:ln w="12700" cap="flat">
              <a:solidFill>
                <a:srgbClr val="000034"/>
              </a:solidFill>
              <a:prstDash val="solid"/>
              <a:round/>
            </a:ln>
          </a:top>
          <a:bottom>
            <a:ln w="25400" cap="flat">
              <a:solidFill>
                <a:srgbClr val="000034"/>
              </a:solidFill>
              <a:prstDash val="solid"/>
              <a:round/>
            </a:ln>
          </a:bottom>
          <a:insideH>
            <a:ln w="12700" cap="flat">
              <a:solidFill>
                <a:srgbClr val="000034"/>
              </a:solidFill>
              <a:prstDash val="solid"/>
              <a:round/>
            </a:ln>
          </a:insideH>
          <a:insideV>
            <a:ln w="12700" cap="flat">
              <a:solidFill>
                <a:srgbClr val="000034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353" autoAdjust="0"/>
    <p:restoredTop sz="94249" autoAdjust="0"/>
  </p:normalViewPr>
  <p:slideViewPr>
    <p:cSldViewPr snapToGrid="0">
      <p:cViewPr varScale="1">
        <p:scale>
          <a:sx n="32" d="100"/>
          <a:sy n="32" d="100"/>
        </p:scale>
        <p:origin x="468" y="24"/>
      </p:cViewPr>
      <p:guideLst/>
    </p:cSldViewPr>
  </p:slideViewPr>
  <p:outlineViewPr>
    <p:cViewPr>
      <p:scale>
        <a:sx n="33" d="100"/>
        <a:sy n="33" d="100"/>
      </p:scale>
      <p:origin x="0" y="-570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-13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rvdatasrv.randwater.co.za\corpserv\Financial%20Planning\Actual%202024\Adhoc\Historic%20Trend%20Quarterly%20Volumes%20rev%201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ZA"/>
              <a:t>Potable Sales Volumes Mg/d higher than Plan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8952982848314025E-2"/>
          <c:y val="9.0360317038669799E-2"/>
          <c:w val="0.83710653146793657"/>
          <c:h val="0.76704927191997596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'Volumes Per Qtr (2)'!$AT$2</c:f>
              <c:strCache>
                <c:ptCount val="1"/>
                <c:pt idx="0">
                  <c:v>Actual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'Volumes Per Qtr (2)'!$AK$5:$AK$11</c:f>
              <c:strCach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 Q1</c:v>
                </c:pt>
              </c:strCache>
            </c:strRef>
          </c:cat>
          <c:val>
            <c:numRef>
              <c:f>'Volumes Per Qtr (2)'!$AT$5:$AT$11</c:f>
              <c:numCache>
                <c:formatCode>#,##0</c:formatCode>
                <c:ptCount val="6"/>
                <c:pt idx="0">
                  <c:v>4365.2429960182653</c:v>
                </c:pt>
                <c:pt idx="1">
                  <c:v>4342.0064236555772</c:v>
                </c:pt>
                <c:pt idx="2">
                  <c:v>4384.0554533678423</c:v>
                </c:pt>
                <c:pt idx="3">
                  <c:v>4443.5432475861689</c:v>
                </c:pt>
                <c:pt idx="4">
                  <c:v>4520.626429675176</c:v>
                </c:pt>
                <c:pt idx="5">
                  <c:v>4529.7003913043472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69A-4E4B-AEC3-7B01605440AF}"/>
            </c:ext>
          </c:extLst>
        </c:ser>
        <c:ser>
          <c:idx val="2"/>
          <c:order val="1"/>
          <c:tx>
            <c:strRef>
              <c:f>'Volumes Per Qtr (2)'!$AU$2</c:f>
              <c:strCache>
                <c:ptCount val="1"/>
                <c:pt idx="0">
                  <c:v>Budget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'Volumes Per Qtr (2)'!$AK$5:$AK$11</c:f>
              <c:strCach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 Q1</c:v>
                </c:pt>
              </c:strCache>
            </c:strRef>
          </c:cat>
          <c:val>
            <c:numRef>
              <c:f>'Volumes Per Qtr (2)'!$AU$5:$AU$11</c:f>
              <c:numCache>
                <c:formatCode>#,##0</c:formatCode>
                <c:ptCount val="6"/>
                <c:pt idx="0">
                  <c:v>4270.0136986301368</c:v>
                </c:pt>
                <c:pt idx="1">
                  <c:v>4411.3095890410959</c:v>
                </c:pt>
                <c:pt idx="2">
                  <c:v>4403.1369863013697</c:v>
                </c:pt>
                <c:pt idx="3">
                  <c:v>4379.8054794520549</c:v>
                </c:pt>
                <c:pt idx="4">
                  <c:v>4262.1763095890401</c:v>
                </c:pt>
                <c:pt idx="5">
                  <c:v>4474.3524607721056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69A-4E4B-AEC3-7B01605440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1897423"/>
        <c:axId val="211895343"/>
      </c:barChart>
      <c:catAx>
        <c:axId val="2118974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895343"/>
        <c:crosses val="autoZero"/>
        <c:auto val="1"/>
        <c:lblAlgn val="ctr"/>
        <c:lblOffset val="100"/>
        <c:noMultiLvlLbl val="0"/>
      </c:catAx>
      <c:valAx>
        <c:axId val="2118953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8974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0.80361</cdr:x>
      <cdr:y>0.07683</cdr:y>
    </cdr:from>
    <cdr:to>
      <cdr:x>0.86836</cdr:x>
      <cdr:y>0.19965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E718D329-113B-4D85-BD00-940AA9FCF58A}"/>
            </a:ext>
          </a:extLst>
        </cdr:cNvPr>
        <cdr:cNvSpPr txBox="1"/>
      </cdr:nvSpPr>
      <cdr:spPr>
        <a:xfrm xmlns:a="http://schemas.openxmlformats.org/drawingml/2006/main">
          <a:off x="5083628" y="184695"/>
          <a:ext cx="409575" cy="2952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ZA" sz="110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97" name="Shape 9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>
                <a:tab pos="584200" algn="l"/>
              </a:tabLst>
              <a:defRPr/>
            </a:pPr>
            <a:fld id="{0447D8C5-2145-4CCC-A48A-BA3C54BC2660}" type="slidenum">
              <a:rPr kumimoji="0" lang="en-ZA" sz="2600" b="0" i="0" u="none" strike="noStrike" kern="0" cap="none" spc="78" normalizeH="0" baseline="0" noProof="0" smtClean="0">
                <a:ln>
                  <a:noFill/>
                </a:ln>
                <a:solidFill>
                  <a:srgbClr val="000034"/>
                </a:solidFill>
                <a:effectLst/>
                <a:uLnTx/>
                <a:uFillTx/>
                <a:latin typeface="Helvetica Neue"/>
                <a:ea typeface="+mn-ea"/>
                <a:cs typeface="+mn-cs"/>
                <a:sym typeface="Helvetica Neue"/>
              </a:rPr>
              <a:pPr marL="0" marR="0" lvl="0" indent="0" algn="ctr" defTabSz="584200" rtl="0" eaLnBrk="1" fontAlgn="auto" latinLnBrk="0" hangingPunct="0">
                <a:lnSpc>
                  <a:spcPct val="100000"/>
                </a:lnSpc>
                <a:spcBef>
                  <a:spcPts val="240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584200" algn="l"/>
                </a:tabLst>
                <a:defRPr/>
              </a:pPr>
              <a:t>3</a:t>
            </a:fld>
            <a:endParaRPr kumimoji="0" lang="en-ZA" sz="2600" b="0" i="0" u="none" strike="noStrike" kern="0" cap="none" spc="78" normalizeH="0" baseline="0" noProof="0" dirty="0">
              <a:ln>
                <a:noFill/>
              </a:ln>
              <a:solidFill>
                <a:srgbClr val="000034"/>
              </a:solidFill>
              <a:effectLst/>
              <a:uLnTx/>
              <a:uFillTx/>
              <a:latin typeface="Helvetica Neue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17152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7061581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6551365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537931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9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22E42FC-7332-D548-9225-EA9512A0F4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87E2D38-E549-5947-9712-6D405B77A538}"/>
              </a:ext>
            </a:extLst>
          </p:cNvPr>
          <p:cNvSpPr/>
          <p:nvPr userDrawn="1"/>
        </p:nvSpPr>
        <p:spPr>
          <a:xfrm>
            <a:off x="2574878" y="8982636"/>
            <a:ext cx="19234244" cy="4733364"/>
          </a:xfrm>
          <a:prstGeom prst="rect">
            <a:avLst/>
          </a:prstGeom>
          <a:solidFill>
            <a:schemeClr val="bg1">
              <a:alpha val="32223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2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851B61-B905-B94E-A203-6AACAB170E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24668" y="9968750"/>
            <a:ext cx="16534664" cy="1781292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GB" dirty="0"/>
              <a:t>Presentation Title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0902DD-6939-F84C-A4A5-9A8FC215B11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48000" y="11776937"/>
            <a:ext cx="18288000" cy="139401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GB" dirty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0396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18708465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88224397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0115" y="12580091"/>
            <a:ext cx="2603770" cy="555248"/>
          </a:xfrm>
          <a:prstGeom prst="rect">
            <a:avLst/>
          </a:prstGeom>
          <a:ln w="12700">
            <a:miter lim="400000"/>
          </a:ln>
        </p:spPr>
      </p:pic>
      <p:sp>
        <p:nvSpPr>
          <p:cNvPr id="7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31552586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Rand Water Powerpoint Template2.jpg" descr="Rand Water Powerpoint Template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5" y="7826"/>
            <a:ext cx="24372170" cy="13700347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Sub-heading 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4689314" y="9158296"/>
            <a:ext cx="8258256" cy="555248"/>
          </a:xfrm>
          <a:prstGeom prst="rect">
            <a:avLst/>
          </a:prstGeom>
        </p:spPr>
        <p:txBody>
          <a:bodyPr/>
          <a:lstStyle>
            <a:lvl1pPr algn="r">
              <a:lnSpc>
                <a:spcPct val="100000"/>
              </a:lnSpc>
              <a:defRPr sz="2800" b="1" cap="all" spc="100">
                <a:solidFill>
                  <a:srgbClr val="53A2CC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Sub-heading title</a:t>
            </a:r>
          </a:p>
        </p:txBody>
      </p:sp>
      <p:sp>
        <p:nvSpPr>
          <p:cNvPr id="17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4689314" y="11351390"/>
            <a:ext cx="8258256" cy="555248"/>
          </a:xfrm>
          <a:prstGeom prst="rect">
            <a:avLst/>
          </a:prstGeom>
        </p:spPr>
        <p:txBody>
          <a:bodyPr/>
          <a:lstStyle>
            <a:lvl1pPr algn="r">
              <a:lnSpc>
                <a:spcPct val="100000"/>
              </a:lnSpc>
              <a:defRPr sz="2800" b="1" cap="all" spc="100">
                <a:solidFill>
                  <a:srgbClr val="40649C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Author and date</a:t>
            </a:r>
          </a:p>
        </p:txBody>
      </p:sp>
      <p:pic>
        <p:nvPicPr>
          <p:cNvPr id="18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22852" y="1025275"/>
            <a:ext cx="5547032" cy="16474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9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0115" y="12580091"/>
            <a:ext cx="2603770" cy="555248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Presentation Title"/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9248489" y="7947966"/>
            <a:ext cx="13696131" cy="1121967"/>
          </a:xfrm>
          <a:prstGeom prst="rect">
            <a:avLst/>
          </a:prstGeom>
        </p:spPr>
        <p:txBody>
          <a:bodyPr anchor="ctr">
            <a:spAutoFit/>
          </a:bodyPr>
          <a:lstStyle>
            <a:lvl1pPr algn="r" defTabSz="584200">
              <a:lnSpc>
                <a:spcPct val="100000"/>
              </a:lnSpc>
              <a:spcBef>
                <a:spcPts val="2400"/>
              </a:spcBef>
              <a:tabLst>
                <a:tab pos="584200" algn="l"/>
              </a:tabLst>
              <a:defRPr b="1" spc="239">
                <a:solidFill>
                  <a:srgbClr val="315D9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2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37713112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000" b="1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6695360" y="25857808"/>
            <a:ext cx="1503680" cy="369332"/>
          </a:xfrm>
        </p:spPr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pPr marL="76200">
              <a:spcBef>
                <a:spcPts val="210"/>
              </a:spcBef>
            </a:pPr>
            <a:fld id="{81D60167-4931-47E6-BA6A-407CBD079E47}" type="slidenum">
              <a:rPr lang="en-ZA" spc="-50" smtClean="0"/>
              <a:pPr marL="76200">
                <a:spcBef>
                  <a:spcPts val="210"/>
                </a:spcBef>
              </a:pPr>
              <a:t>‹#›</a:t>
            </a:fld>
            <a:endParaRPr lang="en-ZA" spc="-50" dirty="0"/>
          </a:p>
        </p:txBody>
      </p:sp>
    </p:spTree>
    <p:extLst>
      <p:ext uri="{BB962C8B-B14F-4D97-AF65-F5344CB8AC3E}">
        <p14:creationId xmlns:p14="http://schemas.microsoft.com/office/powerpoint/2010/main" val="31365367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33040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4918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B89A744-D506-E645-BD16-2DFFD67CE8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1480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tion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Rand Water Powerpoint Template8.jpg" descr="Rand Water Powerpoint Template8.jpg"/>
          <p:cNvPicPr>
            <a:picLocks noChangeAspect="1"/>
          </p:cNvPicPr>
          <p:nvPr/>
        </p:nvPicPr>
        <p:blipFill>
          <a:blip r:embed="rId2"/>
          <a:srcRect t="20662" b="5446"/>
          <a:stretch>
            <a:fillRect/>
          </a:stretch>
        </p:blipFill>
        <p:spPr>
          <a:xfrm>
            <a:off x="-38504" y="-17141"/>
            <a:ext cx="24461008" cy="7149462"/>
          </a:xfrm>
          <a:prstGeom prst="rect">
            <a:avLst/>
          </a:prstGeom>
          <a:ln w="12700">
            <a:miter lim="400000"/>
          </a:ln>
        </p:spPr>
      </p:pic>
      <p:pic>
        <p:nvPicPr>
          <p:cNvPr id="37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0115" y="12580091"/>
            <a:ext cx="2603770" cy="555248"/>
          </a:xfrm>
          <a:prstGeom prst="rect">
            <a:avLst/>
          </a:prstGeom>
          <a:ln w="12700">
            <a:miter lim="400000"/>
          </a:ln>
        </p:spPr>
      </p:pic>
      <p:pic>
        <p:nvPicPr>
          <p:cNvPr id="38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91888" y="12236694"/>
            <a:ext cx="3054854" cy="907306"/>
          </a:xfrm>
          <a:prstGeom prst="rect">
            <a:avLst/>
          </a:prstGeom>
          <a:ln w="12700">
            <a:miter lim="400000"/>
          </a:ln>
        </p:spPr>
      </p:pic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063200" y="12423607"/>
            <a:ext cx="1084022" cy="533479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00689819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121CB-9325-1CBC-459A-130772DF12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C4633E-B019-CD7E-86B8-86F7DE6D90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53A553-1048-AECB-26B3-2126FAFB4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477D3B-D3D2-0921-7FBC-92B0D74BC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4B8DDC-745B-DDF1-A1A6-97A8501FE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2AD03-63CD-4F80-9490-8CC537AD16D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375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B89A744-D506-E645-BD16-2DFFD67CE8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60620" y="8050"/>
            <a:ext cx="22323380" cy="13716000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54BC1754-DBC9-D444-8068-F7A491BEF7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6974" y="730252"/>
            <a:ext cx="18468304" cy="1304612"/>
          </a:xfrm>
        </p:spPr>
        <p:txBody>
          <a:bodyPr/>
          <a:lstStyle>
            <a:lvl1pPr>
              <a:defRPr b="1"/>
            </a:lvl1pPr>
          </a:lstStyle>
          <a:p>
            <a:r>
              <a:rPr lang="en-GB" dirty="0"/>
              <a:t>Overview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4A9A687-8067-B648-B960-AE91D799C26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46974" y="2421229"/>
            <a:ext cx="18468304" cy="1036925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B28BBA2-4ECA-490A-A60C-90E4B88065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46975" y="12890769"/>
            <a:ext cx="901522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 b="0">
                <a:solidFill>
                  <a:schemeClr val="tx1"/>
                </a:solidFill>
              </a:defRPr>
            </a:lvl1pPr>
          </a:lstStyle>
          <a:p>
            <a:fld id="{9823398F-CDCC-1747-A342-AC569435ECF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9941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C4104-E687-FF2B-996D-F94B7DB05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492CFF-5011-D699-3607-AAE7D85B40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A44B0E-968C-86B2-6121-5776596CC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F61C1F-F823-B539-D6F3-F556F2616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C66130-E210-64FC-2069-E2CAA5598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2AD03-63CD-4F80-9490-8CC537AD16D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46660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9E55A-4D48-D025-2936-D7BB25FA3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B947B7-A5FB-0D9D-D973-A56259343A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2278CD-1F41-8631-0247-B882D788F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315887-AC3D-4A8A-E33B-4AB9C8E6C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901891-438F-F80D-DEF7-268B41225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2AD03-63CD-4F80-9490-8CC537AD16D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600841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5BE80-7E7C-71BD-0C5E-F04B93A63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F9965-9531-B3C4-43DA-C9A8151267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DE3B35-E64C-F6A3-AC88-55581923AC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779A59-9C29-83F9-41E4-5C2F5FA2D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50E08E-1156-5C71-5C7F-6930380BA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782FD1-9213-AA5D-FC8B-DC5E76363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2AD03-63CD-4F80-9490-8CC537AD16D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779950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9F7DD-5892-BCB3-86B5-DD2864EB7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D3DF2C-3C2A-0809-B3BA-D746D70F31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02F655-9EF2-BD41-9ABA-17ACD8B5B7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F203B0-82F7-6759-7353-CDE2F0008D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6A83F3-567D-306B-EB41-EDBD076AF7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153B2F-86C4-D7F5-9B62-AE3D3C6EE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688C79-B876-9410-12BD-70E2622FE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D07FD35-04D9-0736-E2DA-EEE852145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2AD03-63CD-4F80-9490-8CC537AD16D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218191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AA92F-CC9C-91DE-63E4-DBA4AC3AB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1AC48D-A7BA-8D9B-8FF1-FFFCD42AC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01E2A8-100B-AF4E-88E0-92BA4106F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264D36-2C55-8C83-D9F7-9C00386C4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2AD03-63CD-4F80-9490-8CC537AD16D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644045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A6FB10-9625-0FDA-AB07-BC83D8279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8DD4A8-3AF5-44B8-A87E-D53A02AE1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1A8CBA-9ABD-0222-33F9-0BBFB99F4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2AD03-63CD-4F80-9490-8CC537AD16D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15723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1FE26-E2FE-EB32-7A1B-83396C709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A3C90-208D-7970-15D4-5841087BF5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16EDD1-858E-1EC9-E74E-6ACC38F9D1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99E150-4174-A57D-65E1-1D7AA00E3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5C524C-8FA2-A4A5-73BC-88C99751A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03CFDC-726A-A288-76A4-91BCF1229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2AD03-63CD-4F80-9490-8CC537AD16D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257839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407D0-31F8-7D6C-9E8D-85F437AF8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8691DC-FDF3-111E-C369-C53379E139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E95FE5-22F7-CF04-6886-A7D6015A7A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0E891D-6986-B574-8E27-899A73FE4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49EA2D-F57E-B002-3868-446402063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2192F9-9020-EAC2-F0B0-F49FAFA99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2AD03-63CD-4F80-9490-8CC537AD16D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143565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B5CFA-C0D8-223D-D5D0-C73BCCA1D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605EE3-2C1B-DAB1-2A03-96006E6F02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B819F2-81E4-2733-7E5D-A02A3ADB7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762BEC-1A4E-4883-6039-0159B8DAB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9C0FAB-676F-A3D7-5978-4E30FC002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2AD03-63CD-4F80-9490-8CC537AD16D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209755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7BC16D5-21D0-87D9-6048-E83FD8C599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602079-7D28-7FD7-6DB2-A5916C589B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56712D-7670-9273-6A14-9C5B83C05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BAEDF9-B5F5-5B23-53E2-832519197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587AB9-B5F2-1491-F95D-3673A4D33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2AD03-63CD-4F80-9490-8CC537AD16D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33423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58A3563-5B71-9D44-8AB1-98C61B5D45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22615302" cy="13716000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54BC1754-DBC9-D444-8068-F7A491BEF7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4283" y="410943"/>
            <a:ext cx="17850118" cy="1505138"/>
          </a:xfrm>
        </p:spPr>
        <p:txBody>
          <a:bodyPr/>
          <a:lstStyle>
            <a:lvl1pPr>
              <a:defRPr b="1"/>
            </a:lvl1pPr>
          </a:lstStyle>
          <a:p>
            <a:r>
              <a:rPr lang="en-GB" dirty="0"/>
              <a:t>Image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DEEB2E3-9326-A24D-8147-1E56D85C58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24284" y="2327022"/>
            <a:ext cx="17850116" cy="1046876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2F4B773-2453-4628-8443-50B530BE7C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872877" y="12890769"/>
            <a:ext cx="901522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 b="1">
                <a:solidFill>
                  <a:schemeClr val="tx1"/>
                </a:solidFill>
              </a:defRPr>
            </a:lvl1pPr>
          </a:lstStyle>
          <a:p>
            <a:fld id="{9823398F-CDCC-1747-A342-AC569435ECF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8550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F28CF96-BB93-FABD-002E-65A4C745AB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1013" y="-14316"/>
            <a:ext cx="24426026" cy="13716000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FDFA59C-D91E-543A-7E61-72FB01E567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3521618" y="12921878"/>
            <a:ext cx="618632" cy="5232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 b="1">
                <a:solidFill>
                  <a:schemeClr val="tx1"/>
                </a:solidFill>
                <a:effectLst/>
              </a:defRPr>
            </a:lvl1pPr>
          </a:lstStyle>
          <a:p>
            <a:fld id="{9823398F-CDCC-1747-A342-AC569435ECF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2246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45991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tion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Rand Water Powerpoint Template8.jpg" descr="Rand Water Powerpoint Template8.jpg"/>
          <p:cNvPicPr>
            <a:picLocks noChangeAspect="1"/>
          </p:cNvPicPr>
          <p:nvPr/>
        </p:nvPicPr>
        <p:blipFill>
          <a:blip r:embed="rId2"/>
          <a:srcRect t="20662" b="5446"/>
          <a:stretch>
            <a:fillRect/>
          </a:stretch>
        </p:blipFill>
        <p:spPr>
          <a:xfrm>
            <a:off x="-38504" y="-17141"/>
            <a:ext cx="24461008" cy="7149462"/>
          </a:xfrm>
          <a:prstGeom prst="rect">
            <a:avLst/>
          </a:prstGeom>
          <a:ln w="12700">
            <a:miter lim="400000"/>
          </a:ln>
        </p:spPr>
      </p:pic>
      <p:pic>
        <p:nvPicPr>
          <p:cNvPr id="37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0115" y="12580091"/>
            <a:ext cx="2603770" cy="555248"/>
          </a:xfrm>
          <a:prstGeom prst="rect">
            <a:avLst/>
          </a:prstGeom>
          <a:ln w="12700">
            <a:miter lim="400000"/>
          </a:ln>
        </p:spPr>
      </p:pic>
      <p:pic>
        <p:nvPicPr>
          <p:cNvPr id="38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91888" y="12236694"/>
            <a:ext cx="3054854" cy="907306"/>
          </a:xfrm>
          <a:prstGeom prst="rect">
            <a:avLst/>
          </a:prstGeom>
          <a:ln w="12700">
            <a:miter lim="400000"/>
          </a:ln>
        </p:spPr>
      </p:pic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063200" y="12423607"/>
            <a:ext cx="1084022" cy="533479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41948859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7120105" y="-3"/>
            <a:ext cx="7263897" cy="5323852"/>
          </a:xfrm>
          <a:prstGeom prst="rect">
            <a:avLst/>
          </a:prstGeom>
          <a:ln w="12700">
            <a:miter lim="400000"/>
          </a:ln>
        </p:spPr>
      </p:pic>
      <p:pic>
        <p:nvPicPr>
          <p:cNvPr id="48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15408" y="12236694"/>
            <a:ext cx="3054854" cy="907306"/>
          </a:xfrm>
          <a:prstGeom prst="rect">
            <a:avLst/>
          </a:prstGeom>
          <a:ln w="12700">
            <a:miter lim="400000"/>
          </a:ln>
        </p:spPr>
      </p:pic>
      <p:pic>
        <p:nvPicPr>
          <p:cNvPr id="49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0115" y="12580091"/>
            <a:ext cx="2603770" cy="555248"/>
          </a:xfrm>
          <a:prstGeom prst="rect">
            <a:avLst/>
          </a:prstGeom>
          <a:ln w="12700">
            <a:miter lim="400000"/>
          </a:ln>
        </p:spPr>
      </p:pic>
      <p:sp>
        <p:nvSpPr>
          <p:cNvPr id="5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368000" y="12423607"/>
            <a:ext cx="751840" cy="5334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54352755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95540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7120107" y="-4"/>
            <a:ext cx="7263898" cy="5323852"/>
          </a:xfrm>
          <a:prstGeom prst="rect">
            <a:avLst/>
          </a:prstGeom>
          <a:ln w="12700">
            <a:miter lim="400000"/>
          </a:ln>
        </p:spPr>
      </p:pic>
      <p:pic>
        <p:nvPicPr>
          <p:cNvPr id="48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82769" y="12236695"/>
            <a:ext cx="3054854" cy="907306"/>
          </a:xfrm>
          <a:prstGeom prst="rect">
            <a:avLst/>
          </a:prstGeom>
          <a:ln w="12700">
            <a:miter lim="400000"/>
          </a:ln>
        </p:spPr>
      </p:pic>
      <p:pic>
        <p:nvPicPr>
          <p:cNvPr id="49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0117" y="12580092"/>
            <a:ext cx="2603770" cy="555248"/>
          </a:xfrm>
          <a:prstGeom prst="rect">
            <a:avLst/>
          </a:prstGeom>
          <a:ln w="12700">
            <a:miter lim="400000"/>
          </a:ln>
        </p:spPr>
      </p:pic>
      <p:sp>
        <p:nvSpPr>
          <p:cNvPr id="50" name="Slide 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336482" y="992609"/>
            <a:ext cx="15928532" cy="276999"/>
          </a:xfrm>
          <a:prstGeom prst="rect">
            <a:avLst/>
          </a:prstGeom>
        </p:spPr>
        <p:txBody>
          <a:bodyPr/>
          <a:lstStyle>
            <a:lvl1pPr>
              <a:defRPr b="1" spc="-160">
                <a:solidFill>
                  <a:srgbClr val="335E9A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Slide Title</a:t>
            </a:r>
          </a:p>
        </p:txBody>
      </p:sp>
      <p:sp>
        <p:nvSpPr>
          <p:cNvPr id="51" name="Body Level One…"/>
          <p:cNvSpPr txBox="1">
            <a:spLocks noGrp="1"/>
          </p:cNvSpPr>
          <p:nvPr>
            <p:ph type="body" idx="22"/>
          </p:nvPr>
        </p:nvSpPr>
        <p:spPr>
          <a:xfrm>
            <a:off x="1336482" y="2523123"/>
            <a:ext cx="18524676" cy="2769989"/>
          </a:xfrm>
          <a:prstGeom prst="rect">
            <a:avLst/>
          </a:prstGeom>
        </p:spPr>
        <p:txBody>
          <a:bodyPr numCol="2" spcCol="926231"/>
          <a:lstStyle>
            <a:lvl1pPr>
              <a:spcBef>
                <a:spcPts val="1200"/>
              </a:spcBef>
              <a:buClr>
                <a:srgbClr val="335E9A"/>
              </a:buClr>
              <a:defRPr sz="2800" spc="-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457200">
              <a:spcBef>
                <a:spcPts val="1200"/>
              </a:spcBef>
              <a:buClr>
                <a:srgbClr val="335E9A"/>
              </a:buClr>
              <a:defRPr sz="2800" spc="-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914400">
              <a:spcBef>
                <a:spcPts val="1200"/>
              </a:spcBef>
              <a:buClr>
                <a:srgbClr val="335E9A"/>
              </a:buClr>
              <a:defRPr sz="2800" spc="-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1371600">
              <a:spcBef>
                <a:spcPts val="1200"/>
              </a:spcBef>
              <a:buClr>
                <a:srgbClr val="335E9A"/>
              </a:buClr>
              <a:defRPr sz="2800" spc="-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1828800">
              <a:spcBef>
                <a:spcPts val="1200"/>
              </a:spcBef>
              <a:buClr>
                <a:srgbClr val="335E9A"/>
              </a:buClr>
              <a:defRPr sz="2800" spc="-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 Body Level One</a:t>
            </a:r>
            <a:endParaRPr spc="-28"/>
          </a:p>
          <a:p>
            <a:pPr lvl="1"/>
            <a:r>
              <a:t>Body Level Two</a:t>
            </a:r>
            <a:endParaRPr spc="-28"/>
          </a:p>
          <a:p>
            <a:pPr lvl="2"/>
            <a:r>
              <a:t>Body Level Three</a:t>
            </a:r>
            <a:endParaRPr spc="-28"/>
          </a:p>
          <a:p>
            <a:pPr lvl="3"/>
            <a:r>
              <a:t>Body Level Four</a:t>
            </a:r>
            <a:endParaRPr spc="-28"/>
          </a:p>
          <a:p>
            <a:pPr lvl="4"/>
            <a:r>
              <a:t>Body Level Five</a:t>
            </a:r>
          </a:p>
        </p:txBody>
      </p:sp>
      <p:sp>
        <p:nvSpPr>
          <p:cNvPr id="5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7556480" y="12755881"/>
            <a:ext cx="5608320" cy="40011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71194276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1EDF71B-DF4F-E14B-8650-3835488A45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B89990E-F798-1A46-B1CE-A5B974FAA2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79168" y="6330877"/>
            <a:ext cx="11612880" cy="4998086"/>
          </a:xfrm>
        </p:spPr>
        <p:txBody>
          <a:bodyPr/>
          <a:lstStyle>
            <a:lvl1pPr marL="0" indent="0">
              <a:buNone/>
              <a:defRPr lang="en-ZA" b="1" i="0" u="none" strike="noStrike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 dirty="0"/>
              <a:t>&lt;&lt;insert quote&gt;&gt;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DC61187-A792-4321-870C-FC2C8BD8DD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3244119" y="12890769"/>
            <a:ext cx="901522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 b="1">
                <a:solidFill>
                  <a:schemeClr val="bg1"/>
                </a:solidFill>
              </a:defRPr>
            </a:lvl1pPr>
          </a:lstStyle>
          <a:p>
            <a:fld id="{9823398F-CDCC-1747-A342-AC569435ECF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98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F6091C7-EEBB-4841-929F-178D486900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A73747-E46B-1948-9FD4-C97EC760B9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56320" y="4206875"/>
            <a:ext cx="14813280" cy="2651126"/>
          </a:xfrm>
        </p:spPr>
        <p:txBody>
          <a:bodyPr/>
          <a:lstStyle>
            <a:lvl1pPr algn="r">
              <a:defRPr b="1"/>
            </a:lvl1pPr>
          </a:lstStyle>
          <a:p>
            <a:r>
              <a:rPr lang="en-GB" dirty="0"/>
              <a:t>Section Title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1E8B0AC-2CC5-3944-9CD6-8CD7007E76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655051" y="6858001"/>
            <a:ext cx="14814550" cy="3994150"/>
          </a:xfrm>
        </p:spPr>
        <p:txBody>
          <a:bodyPr/>
          <a:lstStyle>
            <a:lvl1pPr marL="0" indent="0" algn="r">
              <a:buNone/>
              <a:defRPr/>
            </a:lvl1pPr>
            <a:lvl2pPr marL="914400" indent="0" algn="r">
              <a:buNone/>
              <a:defRPr/>
            </a:lvl2pPr>
            <a:lvl3pPr marL="1828800" indent="0" algn="r">
              <a:buNone/>
              <a:defRPr/>
            </a:lvl3pPr>
            <a:lvl4pPr marL="2743200" indent="0" algn="r">
              <a:buNone/>
              <a:defRPr/>
            </a:lvl4pPr>
            <a:lvl5pPr marL="3657600" indent="0" algn="r">
              <a:buNone/>
              <a:defRPr/>
            </a:lvl5pPr>
          </a:lstStyle>
          <a:p>
            <a:pPr lvl="0"/>
            <a:r>
              <a:rPr lang="en-GB" dirty="0"/>
              <a:t>Section summary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D7EDE1D-651F-474E-B2DF-1951E249C0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41239" y="12890769"/>
            <a:ext cx="901522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 b="1">
                <a:solidFill>
                  <a:schemeClr val="bg1"/>
                </a:solidFill>
              </a:defRPr>
            </a:lvl1pPr>
          </a:lstStyle>
          <a:p>
            <a:fld id="{9823398F-CDCC-1747-A342-AC569435ECF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286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3E11FF9-2C75-2845-AE2D-856E6C56C3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B89990E-F798-1A46-B1CE-A5B974FAA2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09999" y="5547361"/>
            <a:ext cx="16764002" cy="4998086"/>
          </a:xfrm>
        </p:spPr>
        <p:txBody>
          <a:bodyPr>
            <a:normAutofit/>
          </a:bodyPr>
          <a:lstStyle>
            <a:lvl1pPr marL="0" indent="0" algn="ctr">
              <a:buNone/>
              <a:defRPr lang="en-ZA" sz="14400" b="1" i="0" u="none" strike="noStrike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172000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7C8D743-EA90-4BA6-A246-40BBEEFB08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60620" y="-8986"/>
            <a:ext cx="22323380" cy="13716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273009-0882-8544-A4F3-03083857A4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174" y="256644"/>
            <a:ext cx="18659340" cy="1855496"/>
          </a:xfrm>
        </p:spPr>
        <p:txBody>
          <a:bodyPr/>
          <a:lstStyle>
            <a:lvl1pPr>
              <a:defRPr b="1"/>
            </a:lvl1pPr>
          </a:lstStyle>
          <a:p>
            <a:r>
              <a:rPr lang="en-GB" dirty="0"/>
              <a:t>Highlights \ Comparison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CFB9A0-111C-5846-9CEF-136AFCDE6D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2174" y="2523434"/>
            <a:ext cx="8779100" cy="9943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77DF5F-68B8-6946-95FD-B7A406F8D1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07639" y="2506662"/>
            <a:ext cx="9493874" cy="99600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8D19DAB-0702-4970-A67B-E0C3F50385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42175" y="12890769"/>
            <a:ext cx="901522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 b="1">
                <a:solidFill>
                  <a:schemeClr val="tx1"/>
                </a:solidFill>
              </a:defRPr>
            </a:lvl1pPr>
          </a:lstStyle>
          <a:p>
            <a:fld id="{9823398F-CDCC-1747-A342-AC569435ECF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878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Image" descr="Image"/>
          <p:cNvPicPr>
            <a:picLocks noChangeAspect="1"/>
          </p:cNvPicPr>
          <p:nvPr/>
        </p:nvPicPr>
        <p:blipFill>
          <a:blip r:embed="rId2"/>
          <a:srcRect b="25924"/>
          <a:stretch>
            <a:fillRect/>
          </a:stretch>
        </p:blipFill>
        <p:spPr>
          <a:xfrm>
            <a:off x="1" y="0"/>
            <a:ext cx="24400022" cy="10160000"/>
          </a:xfrm>
          <a:prstGeom prst="rect">
            <a:avLst/>
          </a:prstGeom>
          <a:ln w="12700">
            <a:miter lim="400000"/>
          </a:ln>
        </p:spPr>
      </p:pic>
      <p:sp>
        <p:nvSpPr>
          <p:cNvPr id="86" name="Thank you!"/>
          <p:cNvSpPr txBox="1"/>
          <p:nvPr/>
        </p:nvSpPr>
        <p:spPr>
          <a:xfrm>
            <a:off x="574426" y="5244870"/>
            <a:ext cx="23235148" cy="17232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 defTabSz="825500">
              <a:lnSpc>
                <a:spcPct val="70000"/>
              </a:lnSpc>
              <a:spcBef>
                <a:spcPts val="0"/>
              </a:spcBef>
              <a:tabLst/>
              <a:defRPr sz="9200" b="1" spc="-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9200" dirty="0"/>
              <a:t>Thank you!</a:t>
            </a:r>
          </a:p>
        </p:txBody>
      </p:sp>
      <p:sp>
        <p:nvSpPr>
          <p:cNvPr id="87" name="Head Office: Physical: 522 Impala Road, Glenvista 2058, South Africa…"/>
          <p:cNvSpPr txBox="1"/>
          <p:nvPr/>
        </p:nvSpPr>
        <p:spPr>
          <a:xfrm>
            <a:off x="1825442" y="10942750"/>
            <a:ext cx="7082644" cy="2068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pPr algn="l" defTabSz="825500">
              <a:spcBef>
                <a:spcPts val="0"/>
              </a:spcBef>
              <a:tabLst/>
              <a:defRPr sz="2800" b="1" spc="100">
                <a:solidFill>
                  <a:srgbClr val="335E9A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2800" dirty="0"/>
              <a:t>Head Office: Physical: 522 Impala Road, </a:t>
            </a:r>
            <a:r>
              <a:rPr sz="2800" dirty="0" err="1"/>
              <a:t>Glenvista</a:t>
            </a:r>
            <a:r>
              <a:rPr sz="2800" dirty="0"/>
              <a:t> 2058, South Africa</a:t>
            </a:r>
            <a:endParaRPr sz="2800" spc="168" dirty="0"/>
          </a:p>
          <a:p>
            <a:pPr algn="l" defTabSz="825500">
              <a:spcBef>
                <a:spcPts val="0"/>
              </a:spcBef>
              <a:tabLst/>
              <a:defRPr sz="2800" b="1" spc="100">
                <a:solidFill>
                  <a:srgbClr val="335E9A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2800" dirty="0"/>
              <a:t>Tel: +27 (0)11 682 0911</a:t>
            </a:r>
            <a:endParaRPr sz="2800" spc="168" dirty="0"/>
          </a:p>
          <a:p>
            <a:pPr algn="l" defTabSz="825500">
              <a:spcBef>
                <a:spcPts val="0"/>
              </a:spcBef>
              <a:tabLst/>
              <a:defRPr sz="2800" b="1" spc="100">
                <a:solidFill>
                  <a:srgbClr val="335E9A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2800" dirty="0"/>
              <a:t>customerservice@randwater.co.za </a:t>
            </a:r>
          </a:p>
        </p:txBody>
      </p:sp>
      <p:pic>
        <p:nvPicPr>
          <p:cNvPr id="88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0117" y="12580092"/>
            <a:ext cx="2603770" cy="555248"/>
          </a:xfrm>
          <a:prstGeom prst="rect">
            <a:avLst/>
          </a:prstGeom>
          <a:ln w="12700">
            <a:miter lim="400000"/>
          </a:ln>
        </p:spPr>
      </p:pic>
      <p:pic>
        <p:nvPicPr>
          <p:cNvPr id="89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04372" y="11241479"/>
            <a:ext cx="4099068" cy="1217442"/>
          </a:xfrm>
          <a:prstGeom prst="rect">
            <a:avLst/>
          </a:prstGeom>
          <a:ln w="12700">
            <a:miter lim="400000"/>
          </a:ln>
        </p:spPr>
      </p:pic>
      <p:sp>
        <p:nvSpPr>
          <p:cNvPr id="9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42478306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tion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Rand Water Powerpoint Template8.jpg" descr="Rand Water Powerpoint Template8.jpg"/>
          <p:cNvPicPr>
            <a:picLocks noChangeAspect="1"/>
          </p:cNvPicPr>
          <p:nvPr/>
        </p:nvPicPr>
        <p:blipFill>
          <a:blip r:embed="rId2"/>
          <a:srcRect t="20662" b="5446"/>
          <a:stretch>
            <a:fillRect/>
          </a:stretch>
        </p:blipFill>
        <p:spPr>
          <a:xfrm>
            <a:off x="-38504" y="-17141"/>
            <a:ext cx="24461008" cy="7149462"/>
          </a:xfrm>
          <a:prstGeom prst="rect">
            <a:avLst/>
          </a:prstGeom>
          <a:ln w="12700">
            <a:miter lim="400000"/>
          </a:ln>
        </p:spPr>
      </p:pic>
      <p:pic>
        <p:nvPicPr>
          <p:cNvPr id="37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0115" y="12580091"/>
            <a:ext cx="2603770" cy="555248"/>
          </a:xfrm>
          <a:prstGeom prst="rect">
            <a:avLst/>
          </a:prstGeom>
          <a:ln w="12700">
            <a:miter lim="400000"/>
          </a:ln>
        </p:spPr>
      </p:pic>
      <p:pic>
        <p:nvPicPr>
          <p:cNvPr id="38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91888" y="12236694"/>
            <a:ext cx="3054854" cy="907306"/>
          </a:xfrm>
          <a:prstGeom prst="rect">
            <a:avLst/>
          </a:prstGeom>
          <a:ln w="12700">
            <a:miter lim="400000"/>
          </a:ln>
        </p:spPr>
      </p:pic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063200" y="12423607"/>
            <a:ext cx="1084022" cy="533479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41444953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11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8.pn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9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9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F433035-4F12-DE4F-B07E-D992C9D62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A97AE0-83C9-6843-A6FD-1AB6613256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7AA544-1451-044C-8199-E43878D470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 b="1">
                <a:solidFill>
                  <a:schemeClr val="tx1"/>
                </a:solidFill>
              </a:defRPr>
            </a:lvl1pPr>
          </a:lstStyle>
          <a:p>
            <a:fld id="{9823398F-CDCC-1747-A342-AC569435ECF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542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</p:sldLayoutIdLst>
  <p:hf hdr="0" ftr="0" dt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" descr="Image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17120105" y="-3"/>
            <a:ext cx="7263896" cy="5323852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age" descr="Image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934128" y="12404062"/>
            <a:ext cx="3054854" cy="907306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mage" descr="Image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0115" y="12580091"/>
            <a:ext cx="2603770" cy="555248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347680" y="12580091"/>
            <a:ext cx="751840" cy="533479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b">
            <a:spAutoFit/>
          </a:bodyPr>
          <a:lstStyle>
            <a:lvl1pPr algn="ctr" defTabSz="825500">
              <a:spcBef>
                <a:spcPts val="0"/>
              </a:spcBef>
              <a:tabLst/>
              <a:defRPr sz="2800" b="1" spc="28">
                <a:solidFill>
                  <a:schemeClr val="tx1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626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5" r:id="rId2"/>
    <p:sldLayoutId id="2147483696" r:id="rId3"/>
    <p:sldLayoutId id="2147483697" r:id="rId4"/>
    <p:sldLayoutId id="2147483700" r:id="rId5"/>
    <p:sldLayoutId id="2147483726" r:id="rId6"/>
  </p:sldLayoutIdLst>
  <p:transition spd="med"/>
  <p:hf hdr="0" ftr="0" dt="0"/>
  <p:txStyles>
    <p:titleStyle>
      <a:lvl1pPr marL="0" marR="0" indent="0" algn="l" defTabSz="8255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1" i="0" u="none" strike="noStrike" cap="none" spc="-159" baseline="0">
          <a:solidFill>
            <a:srgbClr val="335E9A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l" defTabSz="8255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1" i="0" u="none" strike="noStrike" cap="none" spc="-159" baseline="0">
          <a:solidFill>
            <a:srgbClr val="335E9A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l" defTabSz="8255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1" i="0" u="none" strike="noStrike" cap="none" spc="-159" baseline="0">
          <a:solidFill>
            <a:srgbClr val="335E9A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l" defTabSz="8255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1" i="0" u="none" strike="noStrike" cap="none" spc="-159" baseline="0">
          <a:solidFill>
            <a:srgbClr val="335E9A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l" defTabSz="8255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1" i="0" u="none" strike="noStrike" cap="none" spc="-159" baseline="0">
          <a:solidFill>
            <a:srgbClr val="335E9A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l" defTabSz="8255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1" i="0" u="none" strike="noStrike" cap="none" spc="-159" baseline="0">
          <a:solidFill>
            <a:srgbClr val="335E9A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l" defTabSz="8255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1" i="0" u="none" strike="noStrike" cap="none" spc="-159" baseline="0">
          <a:solidFill>
            <a:srgbClr val="335E9A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l" defTabSz="8255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1" i="0" u="none" strike="noStrike" cap="none" spc="-159" baseline="0">
          <a:solidFill>
            <a:srgbClr val="335E9A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l" defTabSz="8255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1" i="0" u="none" strike="noStrike" cap="none" spc="-159" baseline="0">
          <a:solidFill>
            <a:srgbClr val="335E9A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0" marR="0" indent="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-79" baseline="0">
          <a:solidFill>
            <a:srgbClr val="FFFFFF"/>
          </a:solidFill>
          <a:uFillTx/>
          <a:latin typeface="Founders Grotesk"/>
          <a:ea typeface="Founders Grotesk"/>
          <a:cs typeface="Founders Grotesk"/>
          <a:sym typeface="Founders Grotesk"/>
        </a:defRPr>
      </a:lvl1pPr>
      <a:lvl2pPr marL="0" marR="0" indent="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-79" baseline="0">
          <a:solidFill>
            <a:srgbClr val="FFFFFF"/>
          </a:solidFill>
          <a:uFillTx/>
          <a:latin typeface="Founders Grotesk"/>
          <a:ea typeface="Founders Grotesk"/>
          <a:cs typeface="Founders Grotesk"/>
          <a:sym typeface="Founders Grotesk"/>
        </a:defRPr>
      </a:lvl2pPr>
      <a:lvl3pPr marL="0" marR="0" indent="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-79" baseline="0">
          <a:solidFill>
            <a:srgbClr val="FFFFFF"/>
          </a:solidFill>
          <a:uFillTx/>
          <a:latin typeface="Founders Grotesk"/>
          <a:ea typeface="Founders Grotesk"/>
          <a:cs typeface="Founders Grotesk"/>
          <a:sym typeface="Founders Grotesk"/>
        </a:defRPr>
      </a:lvl3pPr>
      <a:lvl4pPr marL="0" marR="0" indent="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-79" baseline="0">
          <a:solidFill>
            <a:srgbClr val="FFFFFF"/>
          </a:solidFill>
          <a:uFillTx/>
          <a:latin typeface="Founders Grotesk"/>
          <a:ea typeface="Founders Grotesk"/>
          <a:cs typeface="Founders Grotesk"/>
          <a:sym typeface="Founders Grotesk"/>
        </a:defRPr>
      </a:lvl4pPr>
      <a:lvl5pPr marL="0" marR="0" indent="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-79" baseline="0">
          <a:solidFill>
            <a:srgbClr val="FFFFFF"/>
          </a:solidFill>
          <a:uFillTx/>
          <a:latin typeface="Founders Grotesk"/>
          <a:ea typeface="Founders Grotesk"/>
          <a:cs typeface="Founders Grotesk"/>
          <a:sym typeface="Founders Grotesk"/>
        </a:defRPr>
      </a:lvl5pPr>
      <a:lvl6pPr marL="0" marR="0" indent="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-79" baseline="0">
          <a:solidFill>
            <a:srgbClr val="FFFFFF"/>
          </a:solidFill>
          <a:uFillTx/>
          <a:latin typeface="Founders Grotesk"/>
          <a:ea typeface="Founders Grotesk"/>
          <a:cs typeface="Founders Grotesk"/>
          <a:sym typeface="Founders Grotesk"/>
        </a:defRPr>
      </a:lvl6pPr>
      <a:lvl7pPr marL="0" marR="0" indent="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-79" baseline="0">
          <a:solidFill>
            <a:srgbClr val="FFFFFF"/>
          </a:solidFill>
          <a:uFillTx/>
          <a:latin typeface="Founders Grotesk"/>
          <a:ea typeface="Founders Grotesk"/>
          <a:cs typeface="Founders Grotesk"/>
          <a:sym typeface="Founders Grotesk"/>
        </a:defRPr>
      </a:lvl7pPr>
      <a:lvl8pPr marL="0" marR="0" indent="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-79" baseline="0">
          <a:solidFill>
            <a:srgbClr val="FFFFFF"/>
          </a:solidFill>
          <a:uFillTx/>
          <a:latin typeface="Founders Grotesk"/>
          <a:ea typeface="Founders Grotesk"/>
          <a:cs typeface="Founders Grotesk"/>
          <a:sym typeface="Founders Grotesk"/>
        </a:defRPr>
      </a:lvl8pPr>
      <a:lvl9pPr marL="0" marR="0" indent="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-79" baseline="0">
          <a:solidFill>
            <a:srgbClr val="FFFFFF"/>
          </a:solidFill>
          <a:uFillTx/>
          <a:latin typeface="Founders Grotesk"/>
          <a:ea typeface="Founders Grotesk"/>
          <a:cs typeface="Founders Grotesk"/>
          <a:sym typeface="Founders Grotesk"/>
        </a:defRPr>
      </a:lvl9pPr>
    </p:bodyStyle>
    <p:otherStyle>
      <a:lvl1pPr marL="0" marR="0" indent="0" algn="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28" baseline="0">
          <a:solidFill>
            <a:schemeClr val="tx1"/>
          </a:solidFill>
          <a:uFillTx/>
          <a:latin typeface="+mn-lt"/>
          <a:ea typeface="+mn-ea"/>
          <a:cs typeface="+mn-cs"/>
          <a:sym typeface="Founders Grotesk Condensed"/>
        </a:defRPr>
      </a:lvl1pPr>
      <a:lvl2pPr marL="0" marR="0" indent="0" algn="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28" baseline="0">
          <a:solidFill>
            <a:schemeClr val="tx1"/>
          </a:solidFill>
          <a:uFillTx/>
          <a:latin typeface="+mn-lt"/>
          <a:ea typeface="+mn-ea"/>
          <a:cs typeface="+mn-cs"/>
          <a:sym typeface="Founders Grotesk Condensed"/>
        </a:defRPr>
      </a:lvl2pPr>
      <a:lvl3pPr marL="0" marR="0" indent="0" algn="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28" baseline="0">
          <a:solidFill>
            <a:schemeClr val="tx1"/>
          </a:solidFill>
          <a:uFillTx/>
          <a:latin typeface="+mn-lt"/>
          <a:ea typeface="+mn-ea"/>
          <a:cs typeface="+mn-cs"/>
          <a:sym typeface="Founders Grotesk Condensed"/>
        </a:defRPr>
      </a:lvl3pPr>
      <a:lvl4pPr marL="0" marR="0" indent="0" algn="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28" baseline="0">
          <a:solidFill>
            <a:schemeClr val="tx1"/>
          </a:solidFill>
          <a:uFillTx/>
          <a:latin typeface="+mn-lt"/>
          <a:ea typeface="+mn-ea"/>
          <a:cs typeface="+mn-cs"/>
          <a:sym typeface="Founders Grotesk Condensed"/>
        </a:defRPr>
      </a:lvl4pPr>
      <a:lvl5pPr marL="0" marR="0" indent="0" algn="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28" baseline="0">
          <a:solidFill>
            <a:schemeClr val="tx1"/>
          </a:solidFill>
          <a:uFillTx/>
          <a:latin typeface="+mn-lt"/>
          <a:ea typeface="+mn-ea"/>
          <a:cs typeface="+mn-cs"/>
          <a:sym typeface="Founders Grotesk Condensed"/>
        </a:defRPr>
      </a:lvl5pPr>
      <a:lvl6pPr marL="0" marR="0" indent="0" algn="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28" baseline="0">
          <a:solidFill>
            <a:schemeClr val="tx1"/>
          </a:solidFill>
          <a:uFillTx/>
          <a:latin typeface="+mn-lt"/>
          <a:ea typeface="+mn-ea"/>
          <a:cs typeface="+mn-cs"/>
          <a:sym typeface="Founders Grotesk Condensed"/>
        </a:defRPr>
      </a:lvl6pPr>
      <a:lvl7pPr marL="0" marR="0" indent="0" algn="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28" baseline="0">
          <a:solidFill>
            <a:schemeClr val="tx1"/>
          </a:solidFill>
          <a:uFillTx/>
          <a:latin typeface="+mn-lt"/>
          <a:ea typeface="+mn-ea"/>
          <a:cs typeface="+mn-cs"/>
          <a:sym typeface="Founders Grotesk Condensed"/>
        </a:defRPr>
      </a:lvl7pPr>
      <a:lvl8pPr marL="0" marR="0" indent="0" algn="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28" baseline="0">
          <a:solidFill>
            <a:schemeClr val="tx1"/>
          </a:solidFill>
          <a:uFillTx/>
          <a:latin typeface="+mn-lt"/>
          <a:ea typeface="+mn-ea"/>
          <a:cs typeface="+mn-cs"/>
          <a:sym typeface="Founders Grotesk Condensed"/>
        </a:defRPr>
      </a:lvl8pPr>
      <a:lvl9pPr marL="0" marR="0" indent="0" algn="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28" baseline="0">
          <a:solidFill>
            <a:schemeClr val="tx1"/>
          </a:solidFill>
          <a:uFillTx/>
          <a:latin typeface="+mn-lt"/>
          <a:ea typeface="+mn-ea"/>
          <a:cs typeface="+mn-cs"/>
          <a:sym typeface="Founders Grotesk Condensed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" descr="Image">
            <a:extLst>
              <a:ext uri="{FF2B5EF4-FFF2-40B4-BE49-F238E27FC236}">
                <a16:creationId xmlns:a16="http://schemas.microsoft.com/office/drawing/2014/main" id="{A01369CA-BDAE-75BB-52EE-B29A2BFD9CE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9934128" y="12404062"/>
            <a:ext cx="3054854" cy="907306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Image" descr="Image">
            <a:extLst>
              <a:ext uri="{FF2B5EF4-FFF2-40B4-BE49-F238E27FC236}">
                <a16:creationId xmlns:a16="http://schemas.microsoft.com/office/drawing/2014/main" id="{DA03D352-EAC8-1308-9E43-4C410725004A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890115" y="12580091"/>
            <a:ext cx="2603770" cy="555248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Slide Number">
            <a:extLst>
              <a:ext uri="{FF2B5EF4-FFF2-40B4-BE49-F238E27FC236}">
                <a16:creationId xmlns:a16="http://schemas.microsoft.com/office/drawing/2014/main" id="{F639A19C-E718-BC1E-470D-FEBB6482A343}"/>
              </a:ext>
            </a:extLst>
          </p:cNvPr>
          <p:cNvSpPr txBox="1">
            <a:spLocks/>
          </p:cNvSpPr>
          <p:nvPr userDrawn="1"/>
        </p:nvSpPr>
        <p:spPr>
          <a:xfrm>
            <a:off x="23347680" y="12580091"/>
            <a:ext cx="751840" cy="533479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b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none" strike="noStrike" cap="none" spc="28" normalizeH="0" baseline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lvl1pPr>
            <a:lvl2pPr marL="0" marR="0" indent="0" algn="ctr" defTabSz="584200" rtl="0" fontAlgn="auto" latinLnBrk="0" hangingPunct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>
                <a:tab pos="584200" algn="l"/>
              </a:tabLst>
              <a:defRPr kumimoji="0" sz="2600" b="0" i="0" u="none" strike="noStrike" cap="none" spc="78" normalizeH="0" baseline="0">
                <a:ln>
                  <a:noFill/>
                </a:ln>
                <a:solidFill>
                  <a:srgbClr val="000034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2pPr>
            <a:lvl3pPr marL="0" marR="0" indent="0" algn="ctr" defTabSz="584200" rtl="0" fontAlgn="auto" latinLnBrk="0" hangingPunct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>
                <a:tab pos="584200" algn="l"/>
              </a:tabLst>
              <a:defRPr kumimoji="0" sz="2600" b="0" i="0" u="none" strike="noStrike" cap="none" spc="78" normalizeH="0" baseline="0">
                <a:ln>
                  <a:noFill/>
                </a:ln>
                <a:solidFill>
                  <a:srgbClr val="000034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3pPr>
            <a:lvl4pPr marL="0" marR="0" indent="0" algn="ctr" defTabSz="584200" rtl="0" fontAlgn="auto" latinLnBrk="0" hangingPunct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>
                <a:tab pos="584200" algn="l"/>
              </a:tabLst>
              <a:defRPr kumimoji="0" sz="2600" b="0" i="0" u="none" strike="noStrike" cap="none" spc="78" normalizeH="0" baseline="0">
                <a:ln>
                  <a:noFill/>
                </a:ln>
                <a:solidFill>
                  <a:srgbClr val="000034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4pPr>
            <a:lvl5pPr marL="0" marR="0" indent="0" algn="ctr" defTabSz="584200" rtl="0" fontAlgn="auto" latinLnBrk="0" hangingPunct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>
                <a:tab pos="584200" algn="l"/>
              </a:tabLst>
              <a:defRPr kumimoji="0" sz="2600" b="0" i="0" u="none" strike="noStrike" cap="none" spc="78" normalizeH="0" baseline="0">
                <a:ln>
                  <a:noFill/>
                </a:ln>
                <a:solidFill>
                  <a:srgbClr val="000034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5pPr>
            <a:lvl6pPr marL="0" marR="0" indent="0" algn="ctr" defTabSz="584200" rtl="0" fontAlgn="auto" latinLnBrk="0" hangingPunct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>
                <a:tab pos="584200" algn="l"/>
              </a:tabLst>
              <a:defRPr kumimoji="0" sz="2600" b="0" i="0" u="none" strike="noStrike" cap="none" spc="78" normalizeH="0" baseline="0">
                <a:ln>
                  <a:noFill/>
                </a:ln>
                <a:solidFill>
                  <a:srgbClr val="000034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6pPr>
            <a:lvl7pPr marL="0" marR="0" indent="0" algn="ctr" defTabSz="584200" rtl="0" fontAlgn="auto" latinLnBrk="0" hangingPunct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>
                <a:tab pos="584200" algn="l"/>
              </a:tabLst>
              <a:defRPr kumimoji="0" sz="2600" b="0" i="0" u="none" strike="noStrike" cap="none" spc="78" normalizeH="0" baseline="0">
                <a:ln>
                  <a:noFill/>
                </a:ln>
                <a:solidFill>
                  <a:srgbClr val="000034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7pPr>
            <a:lvl8pPr marL="0" marR="0" indent="0" algn="ctr" defTabSz="584200" rtl="0" fontAlgn="auto" latinLnBrk="0" hangingPunct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>
                <a:tab pos="584200" algn="l"/>
              </a:tabLst>
              <a:defRPr kumimoji="0" sz="2600" b="0" i="0" u="none" strike="noStrike" cap="none" spc="78" normalizeH="0" baseline="0">
                <a:ln>
                  <a:noFill/>
                </a:ln>
                <a:solidFill>
                  <a:srgbClr val="000034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8pPr>
            <a:lvl9pPr marL="0" marR="0" indent="0" algn="ctr" defTabSz="584200" rtl="0" fontAlgn="auto" latinLnBrk="0" hangingPunct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>
                <a:tab pos="584200" algn="l"/>
              </a:tabLst>
              <a:defRPr kumimoji="0" sz="2600" b="0" i="0" u="none" strike="noStrike" cap="none" spc="78" normalizeH="0" baseline="0">
                <a:ln>
                  <a:noFill/>
                </a:ln>
                <a:solidFill>
                  <a:srgbClr val="000034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9pPr>
          </a:lstStyle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en-US" sz="2800" b="1" i="0" u="none" strike="noStrike" kern="0" cap="none" spc="28" normalizeH="0" baseline="0" noProof="0" smtClean="0">
                <a:ln>
                  <a:noFill/>
                </a:ln>
                <a:solidFill>
                  <a:srgbClr val="000034"/>
                </a:solidFill>
                <a:effectLst/>
                <a:uLnTx/>
                <a:uFillTx/>
                <a:latin typeface="Founders Grotesk Condensed"/>
                <a:sym typeface="Founders Grotesk Condensed"/>
              </a:rPr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800" b="1" i="0" u="none" strike="noStrike" kern="0" cap="none" spc="28" normalizeH="0" baseline="0" noProof="0" dirty="0">
              <a:ln>
                <a:noFill/>
              </a:ln>
              <a:solidFill>
                <a:srgbClr val="000034"/>
              </a:solidFill>
              <a:effectLst/>
              <a:uLnTx/>
              <a:uFillTx/>
              <a:latin typeface="Founders Grotesk Condensed"/>
              <a:sym typeface="Founders Grotesk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636513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4FAD35-E08D-EEC2-DCFF-35EA0905B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04EB7D-1CF1-DBC6-91A0-2FAB55BEA9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BA8C15-95C8-1B94-9CD2-79EE44AD93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D81F92-6832-2830-E8C5-2E111E824C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E42A8-E1FB-6281-53E0-A55A89D2C5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12AD03-63CD-4F80-9490-8CC537AD16D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78188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1" r:id="rId13"/>
    <p:sldLayoutId id="2147483727" r:id="rId14"/>
    <p:sldLayoutId id="2147483728" r:id="rId15"/>
    <p:sldLayoutId id="2147483729" r:id="rId16"/>
    <p:sldLayoutId id="2147483730" r:id="rId17"/>
  </p:sldLayoutIdLst>
  <p:hf hdr="0" ftr="0" dt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Relationship Id="rId6" Type="http://schemas.openxmlformats.org/officeDocument/2006/relationships/chart" Target="../charts/chart1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resentation Title"/>
          <p:cNvSpPr txBox="1">
            <a:spLocks noGrp="1"/>
          </p:cNvSpPr>
          <p:nvPr>
            <p:ph type="body" idx="23"/>
          </p:nvPr>
        </p:nvSpPr>
        <p:spPr>
          <a:xfrm>
            <a:off x="9498564" y="10065701"/>
            <a:ext cx="14242658" cy="1384995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txBody>
          <a:bodyPr/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Black" panose="02040A04050005020304" pitchFamily="18" charset="0"/>
                <a:cs typeface="Arial" panose="020B0604020202020204" pitchFamily="34" charset="0"/>
              </a:rPr>
              <a:t>RAND WATER SUPPLY SYSTEM</a:t>
            </a: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Black" panose="02040A04050005020304" pitchFamily="18" charset="0"/>
                <a:cs typeface="Arial" panose="020B0604020202020204" pitchFamily="34" charset="0"/>
              </a:rPr>
              <a:t>11 November 2023</a:t>
            </a:r>
            <a:endParaRPr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 Black" panose="02040A040500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D2D36CD-E867-792F-B4E5-140F2F31458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ZA" smtClean="0"/>
              <a:t>1</a:t>
            </a:fld>
            <a:endParaRPr lang="en-Z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6">
            <a:extLst>
              <a:ext uri="{FF2B5EF4-FFF2-40B4-BE49-F238E27FC236}">
                <a16:creationId xmlns:a16="http://schemas.microsoft.com/office/drawing/2014/main" id="{8E6CC592-57E8-2C00-F802-CCB0180C1FCB}"/>
              </a:ext>
            </a:extLst>
          </p:cNvPr>
          <p:cNvSpPr txBox="1">
            <a:spLocks/>
          </p:cNvSpPr>
          <p:nvPr/>
        </p:nvSpPr>
        <p:spPr>
          <a:xfrm>
            <a:off x="702365" y="294969"/>
            <a:ext cx="11261035" cy="7079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182880" tIns="91440" rIns="182880" bIns="91440" rtlCol="0" anchor="ctr">
            <a:noAutofit/>
          </a:bodyPr>
          <a:lstStyle>
            <a:lvl1pPr>
              <a:defRPr sz="2800" b="1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1828800" hangingPunct="1">
              <a:lnSpc>
                <a:spcPct val="90000"/>
              </a:lnSpc>
              <a:spcBef>
                <a:spcPct val="0"/>
              </a:spcBef>
              <a:tabLst/>
              <a:defRPr/>
            </a:pPr>
            <a:r>
              <a:rPr lang="en-US" sz="4800" kern="1200" spc="0" dirty="0">
                <a:solidFill>
                  <a:sysClr val="windowText" lastClr="000000"/>
                </a:solidFill>
                <a:latin typeface="Amasis MT Pro" panose="02040504050005020304" pitchFamily="18" charset="0"/>
                <a:cs typeface="Calibri" panose="020F0502020204030204" pitchFamily="34" charset="0"/>
              </a:rPr>
              <a:t>City of Joburg weekly consumptions</a:t>
            </a:r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D00ADC25-4E36-A1ED-2D88-9C666BFBFF3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22955853" y="12984593"/>
            <a:ext cx="1084022" cy="533479"/>
          </a:xfrm>
        </p:spPr>
        <p:txBody>
          <a:bodyPr/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en-US" sz="2800" b="1" i="0" u="none" strike="noStrike" kern="0" cap="none" spc="28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ounders Grotesk Condensed"/>
                <a:sym typeface="Founders Grotesk Condensed"/>
              </a:rPr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2800" b="1" i="0" u="none" strike="noStrike" kern="0" cap="none" spc="28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ounders Grotesk Condensed"/>
              <a:sym typeface="Founders Grotesk Condensed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A67CE9-563C-76D3-77C4-F6B422550497}"/>
              </a:ext>
            </a:extLst>
          </p:cNvPr>
          <p:cNvSpPr txBox="1"/>
          <p:nvPr/>
        </p:nvSpPr>
        <p:spPr>
          <a:xfrm>
            <a:off x="702360" y="10297550"/>
            <a:ext cx="21729014" cy="143629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25400" marR="0" lvl="0" algn="l" defTabSz="18288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tabLst>
                <a:tab pos="368300" algn="l"/>
              </a:tabLst>
              <a:defRPr/>
            </a:pPr>
            <a:r>
              <a:rPr lang="en-US" sz="2800" b="1" spc="-20" dirty="0">
                <a:solidFill>
                  <a:sysClr val="windowText" lastClr="000000"/>
                </a:solidFill>
                <a:latin typeface="Amasis MT Pro" panose="02040504050005020304" pitchFamily="18" charset="0"/>
                <a:cs typeface="Arial"/>
              </a:rPr>
              <a:t>Johannesburg Water</a:t>
            </a:r>
          </a:p>
          <a:p>
            <a:pPr marL="482600" marR="0" lvl="0" indent="-457200" algn="l" defTabSz="18288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368300" algn="l"/>
              </a:tabLst>
              <a:defRPr/>
            </a:pPr>
            <a:r>
              <a:rPr lang="en-US" sz="2800" spc="-20" dirty="0">
                <a:solidFill>
                  <a:sysClr val="windowText" lastClr="000000"/>
                </a:solidFill>
                <a:latin typeface="Amasis MT Pro" panose="02040504050005020304" pitchFamily="18" charset="0"/>
                <a:cs typeface="Arial"/>
              </a:rPr>
              <a:t>Consumption slightly decreased, but still above target; </a:t>
            </a:r>
            <a:r>
              <a:rPr lang="en-US" sz="2800" b="1" spc="-20" dirty="0">
                <a:solidFill>
                  <a:sysClr val="windowText" lastClr="000000"/>
                </a:solidFill>
                <a:latin typeface="Amasis MT Pro" panose="02040504050005020304" pitchFamily="18" charset="0"/>
                <a:cs typeface="Arial"/>
              </a:rPr>
              <a:t>99,8 </a:t>
            </a:r>
            <a:r>
              <a:rPr lang="en-ZA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Mℓ/d</a:t>
            </a:r>
            <a:r>
              <a:rPr lang="en-ZA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2800" spc="-20" dirty="0">
                <a:solidFill>
                  <a:sysClr val="windowText" lastClr="000000"/>
                </a:solidFill>
                <a:latin typeface="Amasis MT Pro" panose="02040504050005020304" pitchFamily="18" charset="0"/>
                <a:cs typeface="Arial"/>
              </a:rPr>
              <a:t> or </a:t>
            </a:r>
            <a:r>
              <a:rPr lang="en-US" sz="2800" b="1" spc="-20" dirty="0">
                <a:solidFill>
                  <a:sysClr val="windowText" lastClr="000000"/>
                </a:solidFill>
                <a:latin typeface="Amasis MT Pro" panose="02040504050005020304" pitchFamily="18" charset="0"/>
                <a:cs typeface="Arial"/>
              </a:rPr>
              <a:t>6,7% </a:t>
            </a:r>
            <a:r>
              <a:rPr lang="en-US" sz="2800" spc="-20" dirty="0">
                <a:solidFill>
                  <a:sysClr val="windowText" lastClr="000000"/>
                </a:solidFill>
                <a:latin typeface="Amasis MT Pro" panose="02040504050005020304" pitchFamily="18" charset="0"/>
                <a:cs typeface="Arial"/>
              </a:rPr>
              <a:t>above target </a:t>
            </a:r>
          </a:p>
          <a:p>
            <a:pPr marL="482600" marR="0" lvl="0" indent="-457200" algn="l" defTabSz="18288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368300" algn="l"/>
              </a:tabLst>
              <a:defRPr/>
            </a:pPr>
            <a:r>
              <a:rPr lang="en-US" sz="2800" spc="-20" dirty="0">
                <a:solidFill>
                  <a:sysClr val="windowText" lastClr="000000"/>
                </a:solidFill>
                <a:latin typeface="Amasis MT Pro" panose="02040504050005020304" pitchFamily="18" charset="0"/>
                <a:cs typeface="Arial"/>
              </a:rPr>
              <a:t>Decrease by </a:t>
            </a:r>
            <a:r>
              <a:rPr lang="en-US" sz="2800" b="1" spc="-20" dirty="0">
                <a:solidFill>
                  <a:sysClr val="windowText" lastClr="000000"/>
                </a:solidFill>
                <a:latin typeface="Amasis MT Pro" panose="02040504050005020304" pitchFamily="18" charset="0"/>
                <a:cs typeface="Arial"/>
              </a:rPr>
              <a:t>62 </a:t>
            </a:r>
            <a:r>
              <a:rPr lang="en-ZA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Mℓ/d</a:t>
            </a:r>
            <a:r>
              <a:rPr lang="en-ZA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2800" spc="-20" dirty="0">
                <a:solidFill>
                  <a:sysClr val="windowText" lastClr="000000"/>
                </a:solidFill>
                <a:latin typeface="Amasis MT Pro" panose="02040504050005020304" pitchFamily="18" charset="0"/>
                <a:cs typeface="Arial"/>
              </a:rPr>
              <a:t>or </a:t>
            </a:r>
            <a:r>
              <a:rPr lang="en-US" sz="2800" b="1" spc="-20" dirty="0">
                <a:solidFill>
                  <a:sysClr val="windowText" lastClr="000000"/>
                </a:solidFill>
                <a:latin typeface="Amasis MT Pro" panose="02040504050005020304" pitchFamily="18" charset="0"/>
                <a:cs typeface="Arial"/>
              </a:rPr>
              <a:t>3,7%</a:t>
            </a:r>
            <a:r>
              <a:rPr lang="en-US" sz="2800" spc="-20" dirty="0">
                <a:solidFill>
                  <a:sysClr val="windowText" lastClr="000000"/>
                </a:solidFill>
                <a:latin typeface="Amasis MT Pro" panose="02040504050005020304" pitchFamily="18" charset="0"/>
                <a:cs typeface="Arial"/>
              </a:rPr>
              <a:t> from last week.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0C1632-64A8-0E6C-598A-56577E4A46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360" y="1455576"/>
            <a:ext cx="21729014" cy="859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607000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6">
            <a:extLst>
              <a:ext uri="{FF2B5EF4-FFF2-40B4-BE49-F238E27FC236}">
                <a16:creationId xmlns:a16="http://schemas.microsoft.com/office/drawing/2014/main" id="{8E6CC592-57E8-2C00-F802-CCB0180C1FCB}"/>
              </a:ext>
            </a:extLst>
          </p:cNvPr>
          <p:cNvSpPr txBox="1">
            <a:spLocks/>
          </p:cNvSpPr>
          <p:nvPr/>
        </p:nvSpPr>
        <p:spPr>
          <a:xfrm>
            <a:off x="702365" y="294969"/>
            <a:ext cx="12423085" cy="7079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182880" tIns="91440" rIns="182880" bIns="91440" rtlCol="0" anchor="ctr">
            <a:noAutofit/>
          </a:bodyPr>
          <a:lstStyle>
            <a:lvl1pPr>
              <a:defRPr sz="2800" b="1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1828800" hangingPunct="1">
              <a:lnSpc>
                <a:spcPct val="90000"/>
              </a:lnSpc>
              <a:spcBef>
                <a:spcPct val="0"/>
              </a:spcBef>
              <a:tabLst/>
              <a:defRPr/>
            </a:pPr>
            <a:r>
              <a:rPr lang="en-US" sz="4800" kern="1200" spc="0" dirty="0">
                <a:solidFill>
                  <a:sysClr val="windowText" lastClr="000000"/>
                </a:solidFill>
                <a:latin typeface="Amasis MT Pro" panose="02040504050005020304" pitchFamily="18" charset="0"/>
                <a:cs typeface="Calibri" panose="020F0502020204030204" pitchFamily="34" charset="0"/>
              </a:rPr>
              <a:t>City of Ekurhuleni weekly consumptions</a:t>
            </a:r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D00ADC25-4E36-A1ED-2D88-9C666BFBFF3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22955853" y="12984593"/>
            <a:ext cx="1084022" cy="533479"/>
          </a:xfrm>
        </p:spPr>
        <p:txBody>
          <a:bodyPr/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en-US" sz="2800" b="1" i="0" u="none" strike="noStrike" kern="0" cap="none" spc="28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ounders Grotesk Condensed"/>
                <a:sym typeface="Founders Grotesk Condensed"/>
              </a:rPr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2800" b="1" i="0" u="none" strike="noStrike" kern="0" cap="none" spc="28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ounders Grotesk Condensed"/>
              <a:sym typeface="Founders Grotesk Condensed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A67CE9-563C-76D3-77C4-F6B422550497}"/>
              </a:ext>
            </a:extLst>
          </p:cNvPr>
          <p:cNvSpPr txBox="1"/>
          <p:nvPr/>
        </p:nvSpPr>
        <p:spPr>
          <a:xfrm>
            <a:off x="702365" y="10622359"/>
            <a:ext cx="21729010" cy="143629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25400" marR="0" lvl="0" algn="l" defTabSz="18288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tabLst>
                <a:tab pos="368300" algn="l"/>
              </a:tabLst>
              <a:defRPr/>
            </a:pPr>
            <a:r>
              <a:rPr lang="en-US" sz="2800" b="1" spc="-20" dirty="0">
                <a:solidFill>
                  <a:sysClr val="windowText" lastClr="000000"/>
                </a:solidFill>
                <a:latin typeface="Amasis MT Pro" panose="02040504050005020304" pitchFamily="18" charset="0"/>
                <a:cs typeface="Arial"/>
              </a:rPr>
              <a:t>City of Ekurhuleni</a:t>
            </a:r>
          </a:p>
          <a:p>
            <a:pPr marL="482600" marR="0" lvl="0" indent="-457200" algn="l" defTabSz="18288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368300" algn="l"/>
              </a:tabLst>
              <a:defRPr/>
            </a:pPr>
            <a:r>
              <a:rPr lang="en-US" sz="2800" spc="-20" dirty="0">
                <a:solidFill>
                  <a:sysClr val="windowText" lastClr="000000"/>
                </a:solidFill>
                <a:latin typeface="Amasis MT Pro" panose="02040504050005020304" pitchFamily="18" charset="0"/>
                <a:cs typeface="Arial"/>
              </a:rPr>
              <a:t>Consumption slightly decreased, but still above target; </a:t>
            </a:r>
            <a:r>
              <a:rPr lang="en-US" sz="2800" b="1" spc="-20" dirty="0">
                <a:solidFill>
                  <a:sysClr val="windowText" lastClr="000000"/>
                </a:solidFill>
                <a:latin typeface="Amasis MT Pro" panose="02040504050005020304" pitchFamily="18" charset="0"/>
                <a:cs typeface="Arial"/>
              </a:rPr>
              <a:t>66,5 </a:t>
            </a:r>
            <a:r>
              <a:rPr lang="en-ZA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Mℓ/d</a:t>
            </a:r>
            <a:r>
              <a:rPr lang="en-ZA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2800" spc="-20" dirty="0">
                <a:solidFill>
                  <a:sysClr val="windowText" lastClr="000000"/>
                </a:solidFill>
                <a:latin typeface="Amasis MT Pro" panose="02040504050005020304" pitchFamily="18" charset="0"/>
                <a:cs typeface="Arial"/>
              </a:rPr>
              <a:t> or </a:t>
            </a:r>
            <a:r>
              <a:rPr lang="en-US" sz="2800" b="1" spc="-20" dirty="0">
                <a:solidFill>
                  <a:sysClr val="windowText" lastClr="000000"/>
                </a:solidFill>
                <a:latin typeface="Amasis MT Pro" panose="02040504050005020304" pitchFamily="18" charset="0"/>
                <a:cs typeface="Arial"/>
              </a:rPr>
              <a:t>8,2% </a:t>
            </a:r>
            <a:r>
              <a:rPr lang="en-US" sz="2800" spc="-20" dirty="0">
                <a:solidFill>
                  <a:sysClr val="windowText" lastClr="000000"/>
                </a:solidFill>
                <a:latin typeface="Amasis MT Pro" panose="02040504050005020304" pitchFamily="18" charset="0"/>
                <a:cs typeface="Arial"/>
              </a:rPr>
              <a:t>above target . </a:t>
            </a:r>
          </a:p>
          <a:p>
            <a:pPr marL="482600" marR="0" lvl="0" indent="-457200" algn="l" defTabSz="18288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368300" algn="l"/>
              </a:tabLst>
              <a:defRPr/>
            </a:pPr>
            <a:r>
              <a:rPr lang="en-US" sz="2800" spc="-20" dirty="0">
                <a:solidFill>
                  <a:sysClr val="windowText" lastClr="000000"/>
                </a:solidFill>
                <a:latin typeface="Amasis MT Pro" panose="02040504050005020304" pitchFamily="18" charset="0"/>
                <a:cs typeface="Arial"/>
              </a:rPr>
              <a:t>Decreased by </a:t>
            </a:r>
            <a:r>
              <a:rPr lang="en-US" sz="2800" b="1" spc="-20" dirty="0">
                <a:solidFill>
                  <a:sysClr val="windowText" lastClr="000000"/>
                </a:solidFill>
                <a:latin typeface="Amasis MT Pro" panose="02040504050005020304" pitchFamily="18" charset="0"/>
                <a:cs typeface="Arial"/>
              </a:rPr>
              <a:t>14,1 </a:t>
            </a:r>
            <a:r>
              <a:rPr lang="en-ZA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Mℓ/d</a:t>
            </a:r>
            <a:r>
              <a:rPr lang="en-ZA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2800" b="1" spc="-20" dirty="0">
                <a:solidFill>
                  <a:sysClr val="windowText" lastClr="000000"/>
                </a:solidFill>
                <a:latin typeface="Amasis MT Pro" panose="02040504050005020304" pitchFamily="18" charset="0"/>
                <a:cs typeface="Arial"/>
              </a:rPr>
              <a:t>or 1,6%</a:t>
            </a:r>
            <a:r>
              <a:rPr lang="en-US" sz="2800" spc="-20" dirty="0">
                <a:solidFill>
                  <a:sysClr val="windowText" lastClr="000000"/>
                </a:solidFill>
                <a:latin typeface="Amasis MT Pro" panose="02040504050005020304" pitchFamily="18" charset="0"/>
                <a:cs typeface="Arial"/>
              </a:rPr>
              <a:t> from last week.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D7E2FB-1625-C8AF-6268-C64FF4AA74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366" y="1657351"/>
            <a:ext cx="21729009" cy="8643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900972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6">
            <a:extLst>
              <a:ext uri="{FF2B5EF4-FFF2-40B4-BE49-F238E27FC236}">
                <a16:creationId xmlns:a16="http://schemas.microsoft.com/office/drawing/2014/main" id="{8E6CC592-57E8-2C00-F802-CCB0180C1FCB}"/>
              </a:ext>
            </a:extLst>
          </p:cNvPr>
          <p:cNvSpPr txBox="1">
            <a:spLocks/>
          </p:cNvSpPr>
          <p:nvPr/>
        </p:nvSpPr>
        <p:spPr>
          <a:xfrm>
            <a:off x="702365" y="294969"/>
            <a:ext cx="12594535" cy="7079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182880" tIns="91440" rIns="182880" bIns="91440" rtlCol="0" anchor="ctr">
            <a:noAutofit/>
          </a:bodyPr>
          <a:lstStyle>
            <a:lvl1pPr>
              <a:defRPr sz="2800" b="1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1828800" hangingPunct="1">
              <a:lnSpc>
                <a:spcPct val="90000"/>
              </a:lnSpc>
              <a:spcBef>
                <a:spcPct val="0"/>
              </a:spcBef>
              <a:tabLst/>
              <a:defRPr/>
            </a:pPr>
            <a:r>
              <a:rPr lang="en-US" sz="4800" kern="1200" spc="0" dirty="0">
                <a:solidFill>
                  <a:sysClr val="windowText" lastClr="000000"/>
                </a:solidFill>
                <a:latin typeface="Amasis MT Pro" panose="02040504050005020304" pitchFamily="18" charset="0"/>
                <a:cs typeface="Calibri" panose="020F0502020204030204" pitchFamily="34" charset="0"/>
              </a:rPr>
              <a:t>City of Tshwane weekly consumptions</a:t>
            </a:r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D00ADC25-4E36-A1ED-2D88-9C666BFBFF3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22955853" y="12984593"/>
            <a:ext cx="1084022" cy="533479"/>
          </a:xfrm>
        </p:spPr>
        <p:txBody>
          <a:bodyPr/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en-US" sz="2800" b="1" i="0" u="none" strike="noStrike" kern="0" cap="none" spc="28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ounders Grotesk Condensed"/>
                <a:sym typeface="Founders Grotesk Condensed"/>
              </a:rPr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2800" b="1" i="0" u="none" strike="noStrike" kern="0" cap="none" spc="28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ounders Grotesk Condensed"/>
              <a:sym typeface="Founders Grotesk Condensed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A67CE9-563C-76D3-77C4-F6B422550497}"/>
              </a:ext>
            </a:extLst>
          </p:cNvPr>
          <p:cNvSpPr txBox="1"/>
          <p:nvPr/>
        </p:nvSpPr>
        <p:spPr>
          <a:xfrm>
            <a:off x="702363" y="10228766"/>
            <a:ext cx="21729011" cy="12516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25400" marR="0" lvl="0" algn="l" defTabSz="18288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tabLst>
                <a:tab pos="368300" algn="l"/>
              </a:tabLst>
              <a:defRPr/>
            </a:pPr>
            <a:r>
              <a:rPr lang="en-US" sz="2400" b="1" spc="-20" dirty="0">
                <a:solidFill>
                  <a:sysClr val="windowText" lastClr="000000"/>
                </a:solidFill>
                <a:latin typeface="Amasis MT Pro" panose="02040504050005020304" pitchFamily="18" charset="0"/>
                <a:cs typeface="Arial"/>
              </a:rPr>
              <a:t>City of Tshwane</a:t>
            </a:r>
          </a:p>
          <a:p>
            <a:pPr marL="482600" marR="0" lvl="0" indent="-457200" algn="l" defTabSz="18288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368300" algn="l"/>
              </a:tabLst>
              <a:defRPr/>
            </a:pPr>
            <a:r>
              <a:rPr lang="en-US" sz="2400" spc="-20" dirty="0">
                <a:solidFill>
                  <a:sysClr val="windowText" lastClr="000000"/>
                </a:solidFill>
                <a:latin typeface="Amasis MT Pro" panose="02040504050005020304" pitchFamily="18" charset="0"/>
                <a:cs typeface="Arial"/>
              </a:rPr>
              <a:t>Consumption decreased, but still above target; </a:t>
            </a:r>
            <a:r>
              <a:rPr lang="en-US" sz="2400" b="1" spc="-20" dirty="0">
                <a:solidFill>
                  <a:sysClr val="windowText" lastClr="000000"/>
                </a:solidFill>
                <a:latin typeface="Amasis MT Pro" panose="02040504050005020304" pitchFamily="18" charset="0"/>
                <a:cs typeface="Arial"/>
              </a:rPr>
              <a:t>40 </a:t>
            </a:r>
            <a:r>
              <a:rPr lang="en-ZA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Mℓ/d</a:t>
            </a:r>
            <a:r>
              <a:rPr lang="en-ZA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2400" spc="-20" dirty="0">
                <a:solidFill>
                  <a:sysClr val="windowText" lastClr="000000"/>
                </a:solidFill>
                <a:latin typeface="Amasis MT Pro" panose="02040504050005020304" pitchFamily="18" charset="0"/>
                <a:cs typeface="Arial"/>
              </a:rPr>
              <a:t> or </a:t>
            </a:r>
            <a:r>
              <a:rPr lang="en-US" sz="2400" b="1" spc="-20" dirty="0">
                <a:solidFill>
                  <a:sysClr val="windowText" lastClr="000000"/>
                </a:solidFill>
                <a:latin typeface="Amasis MT Pro" panose="02040504050005020304" pitchFamily="18" charset="0"/>
                <a:cs typeface="Arial"/>
              </a:rPr>
              <a:t>6,5% </a:t>
            </a:r>
            <a:r>
              <a:rPr lang="en-US" sz="2400" spc="-20" dirty="0">
                <a:solidFill>
                  <a:sysClr val="windowText" lastClr="000000"/>
                </a:solidFill>
                <a:latin typeface="Amasis MT Pro" panose="02040504050005020304" pitchFamily="18" charset="0"/>
                <a:cs typeface="Arial"/>
              </a:rPr>
              <a:t>above target </a:t>
            </a:r>
          </a:p>
          <a:p>
            <a:pPr marL="482600" marR="0" lvl="0" indent="-457200" algn="l" defTabSz="18288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368300" algn="l"/>
              </a:tabLst>
              <a:defRPr/>
            </a:pPr>
            <a:r>
              <a:rPr lang="en-US" sz="2400" spc="-20" dirty="0">
                <a:solidFill>
                  <a:sysClr val="windowText" lastClr="000000"/>
                </a:solidFill>
                <a:latin typeface="Amasis MT Pro" panose="02040504050005020304" pitchFamily="18" charset="0"/>
                <a:cs typeface="Arial"/>
              </a:rPr>
              <a:t>Decreased by </a:t>
            </a:r>
            <a:r>
              <a:rPr lang="en-US" sz="2400" b="1" spc="-20" dirty="0">
                <a:solidFill>
                  <a:sysClr val="windowText" lastClr="000000"/>
                </a:solidFill>
                <a:latin typeface="Amasis MT Pro" panose="02040504050005020304" pitchFamily="18" charset="0"/>
                <a:cs typeface="Arial"/>
              </a:rPr>
              <a:t>47,9 </a:t>
            </a:r>
            <a:r>
              <a:rPr lang="en-ZA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Mℓ/d</a:t>
            </a:r>
            <a:r>
              <a:rPr lang="en-ZA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2400" spc="-20" dirty="0">
                <a:solidFill>
                  <a:sysClr val="windowText" lastClr="000000"/>
                </a:solidFill>
                <a:latin typeface="Amasis MT Pro" panose="02040504050005020304" pitchFamily="18" charset="0"/>
                <a:cs typeface="Arial"/>
              </a:rPr>
              <a:t>or </a:t>
            </a:r>
            <a:r>
              <a:rPr lang="en-US" sz="2400" b="1" spc="-20" dirty="0">
                <a:solidFill>
                  <a:sysClr val="windowText" lastClr="000000"/>
                </a:solidFill>
                <a:latin typeface="Amasis MT Pro" panose="02040504050005020304" pitchFamily="18" charset="0"/>
                <a:cs typeface="Arial"/>
              </a:rPr>
              <a:t>6,8%</a:t>
            </a:r>
            <a:r>
              <a:rPr lang="en-US" sz="2400" spc="-20" dirty="0">
                <a:solidFill>
                  <a:sysClr val="windowText" lastClr="000000"/>
                </a:solidFill>
                <a:latin typeface="Amasis MT Pro" panose="02040504050005020304" pitchFamily="18" charset="0"/>
                <a:cs typeface="Arial"/>
              </a:rPr>
              <a:t> from last week.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DC9740-137E-039A-82D7-F0D0A88EB7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362" y="1698171"/>
            <a:ext cx="21729011" cy="8210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322448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45A406-DA43-55C7-6DE7-C3C14460587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13</a:t>
            </a:fld>
            <a:endParaRPr lang="en-US" dirty="0"/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DA3EDB03-D18C-EC32-B77E-723A1AA4D97D}"/>
              </a:ext>
            </a:extLst>
          </p:cNvPr>
          <p:cNvSpPr txBox="1">
            <a:spLocks/>
          </p:cNvSpPr>
          <p:nvPr/>
        </p:nvSpPr>
        <p:spPr>
          <a:xfrm>
            <a:off x="384904" y="261100"/>
            <a:ext cx="10164712" cy="765206"/>
          </a:xfrm>
          <a:prstGeom prst="rect">
            <a:avLst/>
          </a:prstGeom>
          <a:solidFill>
            <a:sysClr val="window" lastClr="FFFFFF"/>
          </a:solidFill>
          <a:ln>
            <a:solidFill>
              <a:sysClr val="window" lastClr="FFFFFF">
                <a:lumMod val="75000"/>
              </a:sys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sz="2800" b="1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4000" dirty="0">
                <a:solidFill>
                  <a:schemeClr val="bg2">
                    <a:lumMod val="50000"/>
                  </a:schemeClr>
                </a:solidFill>
                <a:latin typeface="Amasis MT Pro" panose="02040504050005020304" pitchFamily="18" charset="0"/>
                <a:cs typeface="Arial" panose="020B0604020202020204" pitchFamily="34" charset="0"/>
              </a:rPr>
              <a:t>Three Metros</a:t>
            </a:r>
            <a:r>
              <a:rPr lang="en-US" sz="4000" kern="1200" spc="0" dirty="0">
                <a:solidFill>
                  <a:schemeClr val="bg2">
                    <a:lumMod val="50000"/>
                  </a:schemeClr>
                </a:solidFill>
                <a:latin typeface="Amasis MT Pro" panose="02040504050005020304" pitchFamily="18" charset="0"/>
                <a:cs typeface="Calibri" panose="020F0502020204030204" pitchFamily="34" charset="0"/>
              </a:rPr>
              <a:t> weekly consumptions</a:t>
            </a:r>
            <a:endParaRPr lang="en-US" sz="4000" dirty="0">
              <a:solidFill>
                <a:schemeClr val="bg2">
                  <a:lumMod val="50000"/>
                </a:schemeClr>
              </a:solidFill>
              <a:latin typeface="Amasis MT Pro" panose="02040504050005020304" pitchFamily="18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407C8C-3314-946B-CBC1-74853D5FD8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903" y="1698171"/>
            <a:ext cx="21989905" cy="860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960857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 descr="Image">
            <a:extLst>
              <a:ext uri="{FF2B5EF4-FFF2-40B4-BE49-F238E27FC236}">
                <a16:creationId xmlns:a16="http://schemas.microsoft.com/office/drawing/2014/main" id="{0F1C1EE9-EF9A-C778-C40E-12C4BFEDDB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8929981" y="0"/>
            <a:ext cx="5447922" cy="5323852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Picture 5" descr="Blue painted factory">
            <a:extLst>
              <a:ext uri="{FF2B5EF4-FFF2-40B4-BE49-F238E27FC236}">
                <a16:creationId xmlns:a16="http://schemas.microsoft.com/office/drawing/2014/main" id="{A0F816BE-1A68-251C-822F-56746DE5458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000"/>
          </a:blip>
          <a:srcRect t="15730"/>
          <a:stretch/>
        </p:blipFill>
        <p:spPr>
          <a:xfrm>
            <a:off x="40" y="21"/>
            <a:ext cx="24383960" cy="13715978"/>
          </a:xfrm>
          <a:prstGeom prst="rect">
            <a:avLst/>
          </a:prstGeom>
          <a:noFill/>
        </p:spPr>
      </p:pic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F76A1578-4BAB-8672-0768-2FB5B6E7D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707600" y="12636893"/>
            <a:ext cx="1231392" cy="730250"/>
          </a:xfrm>
          <a:prstGeom prst="rect">
            <a:avLst/>
          </a:prstGeom>
        </p:spPr>
        <p:txBody>
          <a:bodyPr vert="horz" lIns="182880" tIns="91440" rIns="182880" bIns="91440" rtlCol="0" anchor="ctr"/>
          <a:lstStyle>
            <a:defPPr>
              <a:defRPr lang="en-US"/>
            </a:defPPr>
            <a:lvl1pPr marL="0" algn="r" defTabSz="1828800" rtl="0" eaLnBrk="1" latinLnBrk="0" hangingPunct="1"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fld id="{5A33CB2A-1702-4C1D-9CC4-8D472D39F19E}" type="slidenum">
              <a:rPr lang="en-US" smtClean="0"/>
              <a:pPr>
                <a:spcAft>
                  <a:spcPts val="1200"/>
                </a:spcAft>
              </a:pPr>
              <a:t>14</a:t>
            </a:fld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" descr="Image">
            <a:extLst>
              <a:ext uri="{FF2B5EF4-FFF2-40B4-BE49-F238E27FC236}">
                <a16:creationId xmlns:a16="http://schemas.microsoft.com/office/drawing/2014/main" id="{0C2EF3DB-AD87-DEA2-07B5-0FEAFCD85D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20932" y="12421257"/>
            <a:ext cx="2291140" cy="907306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F69897BB-67A0-2104-64FD-9DB773303B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98349" y="12597284"/>
            <a:ext cx="2712850" cy="555248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BCBAFEAE-7433-4E48-9077-E0FAD7137C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9567962"/>
              </p:ext>
            </p:extLst>
          </p:nvPr>
        </p:nvGraphicFramePr>
        <p:xfrm>
          <a:off x="740373" y="563468"/>
          <a:ext cx="22991498" cy="115089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5481384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25D3E30-9D30-3344-735F-C5B2EA5601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3629" y="2643808"/>
            <a:ext cx="5754030" cy="554997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3306D5-3C83-766C-6509-103BF74424A1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ZA" smtClean="0"/>
              <a:t>15</a:t>
            </a:fld>
            <a:endParaRPr lang="en-Z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C0932F6-4C23-414E-AD5C-A00B86DA51C3}"/>
              </a:ext>
            </a:extLst>
          </p:cNvPr>
          <p:cNvSpPr/>
          <p:nvPr/>
        </p:nvSpPr>
        <p:spPr>
          <a:xfrm>
            <a:off x="0" y="8549676"/>
            <a:ext cx="24384000" cy="2332177"/>
          </a:xfrm>
          <a:prstGeom prst="rect">
            <a:avLst/>
          </a:prstGeom>
          <a:noFill/>
          <a:ln>
            <a:noFill/>
          </a:ln>
        </p:spPr>
        <p:txBody>
          <a:bodyPr wrap="square" lIns="182880" tIns="91440" rIns="182880" bIns="91440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0" cap="none" spc="-159" normalizeH="0" baseline="0" noProof="0" dirty="0">
                <a:ln>
                  <a:noFill/>
                </a:ln>
                <a:solidFill>
                  <a:srgbClr val="335E9A"/>
                </a:solidFill>
                <a:effectLst/>
                <a:uLnTx/>
                <a:uFillTx/>
                <a:latin typeface="Helvetica"/>
                <a:cs typeface="72 Black" panose="020B0A04030603020204" pitchFamily="34" charset="0"/>
                <a:sym typeface="Helvetica Neue"/>
              </a:rPr>
              <a:t>Rand Water Systems</a:t>
            </a:r>
          </a:p>
          <a:p>
            <a:pPr marL="0" marR="0" lvl="0" indent="0" algn="ctr" defTabSz="82550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spc="-159" dirty="0">
                <a:solidFill>
                  <a:srgbClr val="335E9A"/>
                </a:solidFill>
                <a:latin typeface="Helvetica"/>
                <a:cs typeface="72 Black" panose="020B0A04030603020204" pitchFamily="34" charset="0"/>
              </a:rPr>
              <a:t>(DISCHARGE THE MANDATE)</a:t>
            </a:r>
            <a:endParaRPr kumimoji="0" lang="en-US" sz="2400" i="0" u="none" strike="noStrike" kern="0" cap="none" spc="-159" normalizeH="0" baseline="0" noProof="0" dirty="0">
              <a:ln>
                <a:noFill/>
              </a:ln>
              <a:solidFill>
                <a:srgbClr val="335E9A"/>
              </a:solidFill>
              <a:effectLst/>
              <a:uLnTx/>
              <a:uFillTx/>
              <a:latin typeface="Helvetica"/>
              <a:cs typeface="72 Black" panose="020B0A04030603020204" pitchFamily="34" charset="0"/>
              <a:sym typeface="Helvetica Neue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526FAA-B730-4DE0-1CC9-E8ACE10DE45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en-US" sz="2800" b="1" i="0" u="none" strike="noStrike" kern="0" cap="none" spc="28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ounders Grotesk Condensed"/>
                <a:sym typeface="Founders Grotesk Condensed"/>
              </a:rPr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2800" b="1" i="0" u="none" strike="noStrike" kern="0" cap="none" spc="28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ounders Grotesk Condensed"/>
              <a:sym typeface="Founders Grotesk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257663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4B5C2C-B162-4BEA-A178-0A92F399DD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1828800" hangingPunct="1">
              <a:spcBef>
                <a:spcPts val="0"/>
              </a:spcBef>
              <a:tabLst/>
              <a:defRPr/>
            </a:pPr>
            <a:fld id="{9823398F-CDCC-1747-A342-AC569435ECF3}" type="slidenum">
              <a:rPr lang="en-US" sz="2400" kern="1200" spc="0">
                <a:solidFill>
                  <a:prstClr val="black"/>
                </a:solidFill>
                <a:latin typeface="Helvetica"/>
                <a:ea typeface="+mn-ea"/>
                <a:cs typeface="Helvetica"/>
                <a:sym typeface="Founders Grotesk Condensed"/>
              </a:rPr>
              <a:pPr defTabSz="1828800" hangingPunct="1">
                <a:spcBef>
                  <a:spcPts val="0"/>
                </a:spcBef>
                <a:tabLst/>
                <a:defRPr/>
              </a:pPr>
              <a:t>3</a:t>
            </a:fld>
            <a:endParaRPr lang="en-US" sz="2400" kern="1200" spc="0" dirty="0">
              <a:solidFill>
                <a:prstClr val="black"/>
              </a:solidFill>
              <a:latin typeface="Helvetica"/>
              <a:ea typeface="+mn-ea"/>
              <a:cs typeface="Helvetica"/>
              <a:sym typeface="Founders Grotesk Condensed"/>
            </a:endParaRPr>
          </a:p>
        </p:txBody>
      </p:sp>
      <p:sp>
        <p:nvSpPr>
          <p:cNvPr id="6" name="Down Arrow 5"/>
          <p:cNvSpPr/>
          <p:nvPr/>
        </p:nvSpPr>
        <p:spPr>
          <a:xfrm rot="10800000">
            <a:off x="4760762" y="2969694"/>
            <a:ext cx="914400" cy="1911976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800" hangingPunct="1">
              <a:spcBef>
                <a:spcPts val="0"/>
              </a:spcBef>
              <a:tabLst/>
              <a:defRPr/>
            </a:pPr>
            <a:endParaRPr lang="en-US" sz="3600" kern="1200" spc="0" dirty="0">
              <a:solidFill>
                <a:prstClr val="white"/>
              </a:solidFill>
              <a:latin typeface="Helvetica"/>
              <a:cs typeface="Helvetica"/>
            </a:endParaRPr>
          </a:p>
        </p:txBody>
      </p:sp>
      <p:sp>
        <p:nvSpPr>
          <p:cNvPr id="8" name="Down Arrow 7"/>
          <p:cNvSpPr/>
          <p:nvPr/>
        </p:nvSpPr>
        <p:spPr>
          <a:xfrm rot="10800000">
            <a:off x="9692878" y="3039454"/>
            <a:ext cx="914400" cy="1846052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800" hangingPunct="1">
              <a:spcBef>
                <a:spcPts val="0"/>
              </a:spcBef>
              <a:tabLst/>
              <a:defRPr/>
            </a:pPr>
            <a:endParaRPr lang="en-US" sz="3600" kern="1200" spc="0" dirty="0">
              <a:solidFill>
                <a:prstClr val="white"/>
              </a:solidFill>
              <a:latin typeface="Helvetica"/>
              <a:cs typeface="Helvetica"/>
            </a:endParaRPr>
          </a:p>
        </p:txBody>
      </p:sp>
      <p:sp>
        <p:nvSpPr>
          <p:cNvPr id="9" name="Down Arrow 8"/>
          <p:cNvSpPr/>
          <p:nvPr/>
        </p:nvSpPr>
        <p:spPr>
          <a:xfrm rot="10800000">
            <a:off x="14460148" y="3052468"/>
            <a:ext cx="914400" cy="1941824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800" hangingPunct="1">
              <a:spcBef>
                <a:spcPts val="0"/>
              </a:spcBef>
              <a:tabLst/>
              <a:defRPr/>
            </a:pPr>
            <a:endParaRPr lang="en-US" sz="3600" kern="1200" spc="0" dirty="0">
              <a:solidFill>
                <a:prstClr val="white"/>
              </a:solidFill>
              <a:latin typeface="Helvetica"/>
              <a:cs typeface="Helvetica"/>
            </a:endParaRPr>
          </a:p>
        </p:txBody>
      </p:sp>
      <p:sp>
        <p:nvSpPr>
          <p:cNvPr id="10" name="Down Arrow 9"/>
          <p:cNvSpPr/>
          <p:nvPr/>
        </p:nvSpPr>
        <p:spPr>
          <a:xfrm rot="10800000">
            <a:off x="19267388" y="3039454"/>
            <a:ext cx="914400" cy="1986876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800" hangingPunct="1">
              <a:spcBef>
                <a:spcPts val="0"/>
              </a:spcBef>
              <a:tabLst/>
              <a:defRPr/>
            </a:pPr>
            <a:endParaRPr lang="en-US" sz="3600" kern="1200" spc="0" dirty="0">
              <a:solidFill>
                <a:prstClr val="white"/>
              </a:solidFill>
              <a:latin typeface="Helvetica"/>
              <a:cs typeface="Helvetica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432217" y="4795750"/>
            <a:ext cx="3855862" cy="3043956"/>
          </a:xfrm>
          <a:prstGeom prst="roundRect">
            <a:avLst/>
          </a:prstGeom>
          <a:gradFill>
            <a:gsLst>
              <a:gs pos="0">
                <a:schemeClr val="tx1">
                  <a:lumMod val="10000"/>
                  <a:lumOff val="9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82836" tIns="91420" rIns="182836" bIns="91420" rtlCol="0" anchor="ctr"/>
          <a:lstStyle/>
          <a:p>
            <a:pPr defTabSz="1828800" hangingPunct="1">
              <a:spcBef>
                <a:spcPts val="0"/>
              </a:spcBef>
              <a:tabLst/>
              <a:defRPr/>
            </a:pPr>
            <a:r>
              <a:rPr lang="en-ZA" sz="3600" b="1" kern="1200" spc="0" dirty="0">
                <a:solidFill>
                  <a:prstClr val="black"/>
                </a:solidFill>
                <a:latin typeface="Helvetica"/>
                <a:cs typeface="Helvetica"/>
              </a:rPr>
              <a:t>Eikenhof Supply System</a:t>
            </a:r>
          </a:p>
          <a:p>
            <a:pPr defTabSz="1828800" hangingPunct="1">
              <a:spcBef>
                <a:spcPts val="0"/>
              </a:spcBef>
              <a:tabLst/>
              <a:defRPr/>
            </a:pPr>
            <a:endParaRPr lang="en-ZA" sz="3600" b="1" kern="1200" spc="0" dirty="0">
              <a:solidFill>
                <a:prstClr val="black"/>
              </a:solidFill>
              <a:latin typeface="Helvetica"/>
              <a:cs typeface="Helvetica"/>
            </a:endParaRPr>
          </a:p>
          <a:p>
            <a:pPr defTabSz="1828800" hangingPunct="1">
              <a:spcBef>
                <a:spcPts val="0"/>
              </a:spcBef>
              <a:tabLst/>
              <a:defRPr/>
            </a:pPr>
            <a:r>
              <a:rPr lang="en-ZA" sz="3600" b="1" kern="1200" spc="0" dirty="0">
                <a:solidFill>
                  <a:prstClr val="black"/>
                </a:solidFill>
                <a:latin typeface="Helvetica"/>
                <a:cs typeface="Helvetica"/>
              </a:rPr>
              <a:t>1200 MI/d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8461108" y="4881670"/>
            <a:ext cx="3670508" cy="3043956"/>
          </a:xfrm>
          <a:prstGeom prst="roundRect">
            <a:avLst/>
          </a:prstGeom>
          <a:gradFill>
            <a:gsLst>
              <a:gs pos="0">
                <a:schemeClr val="tx1">
                  <a:lumMod val="10000"/>
                  <a:lumOff val="9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82836" tIns="91420" rIns="182836" bIns="91420" rtlCol="0" anchor="ctr"/>
          <a:lstStyle/>
          <a:p>
            <a:pPr defTabSz="1828800" hangingPunct="1">
              <a:spcBef>
                <a:spcPts val="0"/>
              </a:spcBef>
              <a:tabLst/>
              <a:defRPr/>
            </a:pPr>
            <a:r>
              <a:rPr lang="en-ZA" sz="3600" b="1" kern="1200" spc="0" dirty="0">
                <a:solidFill>
                  <a:prstClr val="black"/>
                </a:solidFill>
                <a:latin typeface="Helvetica"/>
                <a:cs typeface="Helvetica"/>
              </a:rPr>
              <a:t>Zwartkopjes Supply System</a:t>
            </a:r>
          </a:p>
          <a:p>
            <a:pPr defTabSz="1828800" hangingPunct="1">
              <a:spcBef>
                <a:spcPts val="0"/>
              </a:spcBef>
              <a:tabLst/>
              <a:defRPr/>
            </a:pPr>
            <a:endParaRPr lang="en-ZA" sz="3600" b="1" kern="1200" spc="0" dirty="0">
              <a:solidFill>
                <a:prstClr val="black"/>
              </a:solidFill>
              <a:latin typeface="Helvetica"/>
              <a:cs typeface="Helvetica"/>
            </a:endParaRPr>
          </a:p>
          <a:p>
            <a:pPr defTabSz="1828800" hangingPunct="1">
              <a:spcBef>
                <a:spcPts val="0"/>
              </a:spcBef>
              <a:tabLst/>
              <a:defRPr/>
            </a:pPr>
            <a:r>
              <a:rPr lang="en-ZA" sz="3600" b="1" kern="1200" spc="0" dirty="0">
                <a:solidFill>
                  <a:prstClr val="black"/>
                </a:solidFill>
                <a:latin typeface="Helvetica"/>
                <a:cs typeface="Helvetica"/>
              </a:rPr>
              <a:t>600 MI/d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3173996" y="4909821"/>
            <a:ext cx="3670508" cy="2879606"/>
          </a:xfrm>
          <a:prstGeom prst="roundRect">
            <a:avLst/>
          </a:prstGeom>
          <a:gradFill>
            <a:gsLst>
              <a:gs pos="0">
                <a:schemeClr val="tx1">
                  <a:lumMod val="10000"/>
                  <a:lumOff val="9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82836" tIns="91420" rIns="182836" bIns="91420" rtlCol="0" anchor="ctr"/>
          <a:lstStyle/>
          <a:p>
            <a:pPr defTabSz="1828800" hangingPunct="1">
              <a:spcBef>
                <a:spcPts val="0"/>
              </a:spcBef>
              <a:tabLst/>
              <a:defRPr/>
            </a:pPr>
            <a:r>
              <a:rPr lang="en-ZA" sz="3600" b="1" kern="1200" spc="0" dirty="0">
                <a:solidFill>
                  <a:prstClr val="black"/>
                </a:solidFill>
                <a:latin typeface="Helvetica"/>
                <a:cs typeface="Helvetica"/>
              </a:rPr>
              <a:t>Palmiet Supply System</a:t>
            </a:r>
          </a:p>
          <a:p>
            <a:pPr defTabSz="1828800" hangingPunct="1">
              <a:spcBef>
                <a:spcPts val="0"/>
              </a:spcBef>
              <a:tabLst/>
              <a:defRPr/>
            </a:pPr>
            <a:endParaRPr lang="en-ZA" sz="3600" b="1" kern="1200" spc="0" dirty="0">
              <a:solidFill>
                <a:prstClr val="black"/>
              </a:solidFill>
              <a:latin typeface="Helvetica"/>
              <a:cs typeface="Helvetica"/>
            </a:endParaRPr>
          </a:p>
          <a:p>
            <a:pPr defTabSz="1828800" hangingPunct="1">
              <a:spcBef>
                <a:spcPts val="0"/>
              </a:spcBef>
              <a:tabLst/>
              <a:defRPr/>
            </a:pPr>
            <a:r>
              <a:rPr lang="en-ZA" sz="3600" b="1" kern="1200" spc="0" dirty="0">
                <a:solidFill>
                  <a:prstClr val="black"/>
                </a:solidFill>
                <a:latin typeface="Helvetica"/>
                <a:cs typeface="Helvetica"/>
              </a:rPr>
              <a:t>1850 MI/d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8214132" y="5027947"/>
            <a:ext cx="3670508" cy="2860746"/>
          </a:xfrm>
          <a:prstGeom prst="roundRect">
            <a:avLst/>
          </a:prstGeom>
          <a:gradFill>
            <a:gsLst>
              <a:gs pos="0">
                <a:schemeClr val="tx1">
                  <a:lumMod val="10000"/>
                  <a:lumOff val="9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82836" tIns="91420" rIns="182836" bIns="91420" rtlCol="0" anchor="ctr"/>
          <a:lstStyle/>
          <a:p>
            <a:pPr defTabSz="1828800" hangingPunct="1">
              <a:spcBef>
                <a:spcPts val="0"/>
              </a:spcBef>
              <a:tabLst/>
              <a:defRPr/>
            </a:pPr>
            <a:r>
              <a:rPr lang="en-ZA" sz="3600" b="1" kern="1200" spc="0" dirty="0">
                <a:solidFill>
                  <a:prstClr val="black"/>
                </a:solidFill>
                <a:latin typeface="Helvetica"/>
                <a:cs typeface="Helvetica"/>
              </a:rPr>
              <a:t>Mapleton Supply System</a:t>
            </a:r>
          </a:p>
          <a:p>
            <a:pPr defTabSz="1828800" hangingPunct="1">
              <a:spcBef>
                <a:spcPts val="0"/>
              </a:spcBef>
              <a:tabLst/>
              <a:defRPr/>
            </a:pPr>
            <a:endParaRPr lang="en-ZA" sz="3600" b="1" kern="1200" spc="0" dirty="0">
              <a:solidFill>
                <a:prstClr val="black"/>
              </a:solidFill>
              <a:latin typeface="Helvetica"/>
              <a:cs typeface="Helvetica"/>
            </a:endParaRPr>
          </a:p>
          <a:p>
            <a:pPr defTabSz="1828800" hangingPunct="1">
              <a:spcBef>
                <a:spcPts val="0"/>
              </a:spcBef>
              <a:tabLst/>
              <a:defRPr/>
            </a:pPr>
            <a:r>
              <a:rPr lang="en-ZA" sz="3600" b="1" kern="1200" spc="0" dirty="0">
                <a:solidFill>
                  <a:prstClr val="black"/>
                </a:solidFill>
                <a:latin typeface="Helvetica"/>
                <a:cs typeface="Helvetica"/>
              </a:rPr>
              <a:t>800 MI/d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432216" y="8235605"/>
            <a:ext cx="9137108" cy="201023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182836" tIns="91420" rIns="182836" bIns="91420" rtlCol="0" anchor="ctr"/>
          <a:lstStyle/>
          <a:p>
            <a:pPr algn="l" defTabSz="1828800" hangingPunct="1">
              <a:spcBef>
                <a:spcPts val="0"/>
              </a:spcBef>
              <a:tabLst/>
              <a:defRPr/>
            </a:pPr>
            <a:r>
              <a:rPr lang="en-ZA" sz="3600" b="1" kern="1200" spc="0" dirty="0">
                <a:solidFill>
                  <a:prstClr val="black"/>
                </a:solidFill>
                <a:latin typeface="Helvetica"/>
                <a:cs typeface="Helvetica"/>
              </a:rPr>
              <a:t>Vereeniging Purification System</a:t>
            </a:r>
          </a:p>
          <a:p>
            <a:pPr algn="l" defTabSz="1828800" hangingPunct="1">
              <a:spcBef>
                <a:spcPts val="0"/>
              </a:spcBef>
              <a:tabLst/>
              <a:defRPr/>
            </a:pPr>
            <a:r>
              <a:rPr lang="en-US" sz="3600" b="1" kern="1200" spc="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1 200 Ml/d</a:t>
            </a:r>
          </a:p>
          <a:p>
            <a:pPr defTabSz="1828800" hangingPunct="1">
              <a:spcBef>
                <a:spcPts val="0"/>
              </a:spcBef>
              <a:tabLst/>
              <a:defRPr/>
            </a:pPr>
            <a:endParaRPr lang="en-ZA" sz="3600" b="1" kern="1200" spc="0" dirty="0">
              <a:solidFill>
                <a:prstClr val="black"/>
              </a:solidFill>
              <a:latin typeface="Helvetica"/>
              <a:cs typeface="Helvetica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3212072" y="8170694"/>
            <a:ext cx="8672568" cy="203491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182836" tIns="91420" rIns="182836" bIns="91420" rtlCol="0" anchor="ctr"/>
          <a:lstStyle/>
          <a:p>
            <a:pPr algn="l" defTabSz="1828800" hangingPunct="1">
              <a:spcBef>
                <a:spcPts val="0"/>
              </a:spcBef>
              <a:tabLst/>
              <a:defRPr/>
            </a:pPr>
            <a:r>
              <a:rPr lang="en-ZA" sz="3600" b="1" kern="1200" spc="0" dirty="0">
                <a:solidFill>
                  <a:prstClr val="black"/>
                </a:solidFill>
                <a:latin typeface="Helvetica"/>
                <a:cs typeface="Helvetica"/>
              </a:rPr>
              <a:t>Zuikerbosch Purification System</a:t>
            </a:r>
          </a:p>
          <a:p>
            <a:pPr algn="l" defTabSz="1828800" hangingPunct="1">
              <a:spcBef>
                <a:spcPts val="0"/>
              </a:spcBef>
              <a:tabLst/>
              <a:defRPr/>
            </a:pPr>
            <a:r>
              <a:rPr lang="en-US" sz="3600" b="1" kern="1200" spc="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3 800 Ml/d</a:t>
            </a:r>
          </a:p>
          <a:p>
            <a:pPr defTabSz="1828800" hangingPunct="1">
              <a:spcBef>
                <a:spcPts val="0"/>
              </a:spcBef>
              <a:tabLst/>
              <a:defRPr/>
            </a:pPr>
            <a:endParaRPr lang="en-ZA" sz="3600" b="1" kern="1200" spc="0" dirty="0">
              <a:solidFill>
                <a:prstClr val="black"/>
              </a:solidFill>
              <a:latin typeface="Helvetica"/>
              <a:cs typeface="Helvetica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343110" y="10470575"/>
            <a:ext cx="18452424" cy="177659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182836" tIns="91420" rIns="182836" bIns="91420" rtlCol="0" anchor="ctr"/>
          <a:lstStyle/>
          <a:p>
            <a:pPr defTabSz="1828800" hangingPunct="1">
              <a:spcBef>
                <a:spcPts val="0"/>
              </a:spcBef>
              <a:tabLst/>
              <a:defRPr/>
            </a:pPr>
            <a:r>
              <a:rPr lang="en-ZA" sz="3600" b="1" kern="1200" spc="0" dirty="0">
                <a:solidFill>
                  <a:prstClr val="black"/>
                </a:solidFill>
                <a:latin typeface="Helvetica"/>
                <a:cs typeface="Helvetica"/>
              </a:rPr>
              <a:t>Raw Water Supply System </a:t>
            </a:r>
          </a:p>
          <a:p>
            <a:pPr defTabSz="1828800" hangingPunct="1">
              <a:spcBef>
                <a:spcPts val="0"/>
              </a:spcBef>
              <a:tabLst/>
              <a:defRPr/>
            </a:pPr>
            <a:endParaRPr lang="en-ZA" sz="3600" b="1" kern="1200" spc="0" dirty="0">
              <a:solidFill>
                <a:prstClr val="black"/>
              </a:solidFill>
              <a:latin typeface="Helvetica"/>
              <a:cs typeface="Helvetica"/>
            </a:endParaRPr>
          </a:p>
          <a:p>
            <a:pPr defTabSz="1828800" hangingPunct="1">
              <a:spcBef>
                <a:spcPts val="0"/>
              </a:spcBef>
              <a:tabLst/>
              <a:defRPr/>
            </a:pPr>
            <a:r>
              <a:rPr lang="en-ZA" sz="3600" b="1" kern="1200" spc="0" dirty="0">
                <a:solidFill>
                  <a:prstClr val="black"/>
                </a:solidFill>
                <a:latin typeface="Helvetica"/>
                <a:cs typeface="Helvetica"/>
              </a:rPr>
              <a:t>5202 MI/d(including 202 MI/d for Authorised users)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48711" y="4333680"/>
            <a:ext cx="1292662" cy="3052640"/>
          </a:xfrm>
          <a:prstGeom prst="rect">
            <a:avLst/>
          </a:prstGeom>
          <a:noFill/>
          <a:ln w="190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vert270" wrap="square" rtlCol="0">
            <a:spAutoFit/>
          </a:bodyPr>
          <a:lstStyle/>
          <a:p>
            <a:pPr defTabSz="1828800" hangingPunct="1">
              <a:spcBef>
                <a:spcPts val="0"/>
              </a:spcBef>
              <a:tabLst/>
              <a:defRPr/>
            </a:pPr>
            <a:r>
              <a:rPr lang="en-ZA" sz="3600" kern="1200" spc="0" dirty="0">
                <a:solidFill>
                  <a:prstClr val="black"/>
                </a:solidFill>
                <a:latin typeface="Helvetica"/>
                <a:ea typeface="+mn-ea"/>
                <a:cs typeface="Helvetica"/>
              </a:rPr>
              <a:t>Booster Systems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139462" y="7855037"/>
            <a:ext cx="1292662" cy="4234010"/>
          </a:xfrm>
          <a:prstGeom prst="rect">
            <a:avLst/>
          </a:prstGeom>
          <a:noFill/>
          <a:ln w="190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vert270" wrap="square" rtlCol="0">
            <a:spAutoFit/>
          </a:bodyPr>
          <a:lstStyle/>
          <a:p>
            <a:pPr defTabSz="1828800" hangingPunct="1">
              <a:spcBef>
                <a:spcPts val="0"/>
              </a:spcBef>
              <a:tabLst/>
              <a:defRPr/>
            </a:pPr>
            <a:r>
              <a:rPr lang="en-ZA" sz="3600" kern="1200" spc="0" dirty="0">
                <a:solidFill>
                  <a:prstClr val="black"/>
                </a:solidFill>
                <a:latin typeface="Helvetica"/>
                <a:ea typeface="+mn-ea"/>
                <a:cs typeface="Helvetica"/>
              </a:rPr>
              <a:t>Primary </a:t>
            </a:r>
          </a:p>
          <a:p>
            <a:pPr defTabSz="1828800" hangingPunct="1">
              <a:spcBef>
                <a:spcPts val="0"/>
              </a:spcBef>
              <a:tabLst/>
              <a:defRPr/>
            </a:pPr>
            <a:r>
              <a:rPr lang="en-ZA" sz="3600" kern="1200" spc="0" dirty="0">
                <a:solidFill>
                  <a:prstClr val="black"/>
                </a:solidFill>
                <a:latin typeface="Helvetica"/>
                <a:ea typeface="+mn-ea"/>
                <a:cs typeface="Helvetica"/>
              </a:rPr>
              <a:t>Systems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B17D-694F-46C2-8ADE-A25348A711C1}"/>
              </a:ext>
            </a:extLst>
          </p:cNvPr>
          <p:cNvSpPr txBox="1"/>
          <p:nvPr/>
        </p:nvSpPr>
        <p:spPr>
          <a:xfrm>
            <a:off x="1248711" y="1836669"/>
            <a:ext cx="20026694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1828800" hangingPunct="1">
              <a:spcBef>
                <a:spcPts val="0"/>
              </a:spcBef>
              <a:tabLst/>
              <a:defRPr/>
            </a:pPr>
            <a:r>
              <a:rPr lang="en-US" sz="3600" b="1" kern="1200" spc="0" dirty="0">
                <a:solidFill>
                  <a:srgbClr val="3B39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ea typeface="+mn-ea"/>
                <a:cs typeface="Helvetica"/>
              </a:rPr>
              <a:t>              Customers (Municipalities)</a:t>
            </a:r>
          </a:p>
        </p:txBody>
      </p:sp>
      <p:sp>
        <p:nvSpPr>
          <p:cNvPr id="3" name="object 6">
            <a:extLst>
              <a:ext uri="{FF2B5EF4-FFF2-40B4-BE49-F238E27FC236}">
                <a16:creationId xmlns:a16="http://schemas.microsoft.com/office/drawing/2014/main" id="{F4F60604-94AE-B6DA-9F65-50C67286C036}"/>
              </a:ext>
            </a:extLst>
          </p:cNvPr>
          <p:cNvSpPr txBox="1">
            <a:spLocks/>
          </p:cNvSpPr>
          <p:nvPr/>
        </p:nvSpPr>
        <p:spPr>
          <a:xfrm>
            <a:off x="6538685" y="314591"/>
            <a:ext cx="8470565" cy="824896"/>
          </a:xfrm>
          <a:prstGeom prst="rect">
            <a:avLst/>
          </a:prstGeom>
          <a:solidFill>
            <a:sysClr val="window" lastClr="FFFFFF"/>
          </a:solidFill>
          <a:ln>
            <a:solidFill>
              <a:sysClr val="window" lastClr="FFFFFF">
                <a:lumMod val="75000"/>
              </a:sys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sz="2800" b="1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masis MT Pro Black" panose="02040A04050005020304" pitchFamily="18" charset="0"/>
                <a:ea typeface="+mj-ea"/>
                <a:cs typeface="Arial" panose="020B0604020202020204" pitchFamily="34" charset="0"/>
              </a:rPr>
              <a:t>Supply system </a:t>
            </a:r>
          </a:p>
        </p:txBody>
      </p:sp>
    </p:spTree>
    <p:extLst>
      <p:ext uri="{BB962C8B-B14F-4D97-AF65-F5344CB8AC3E}">
        <p14:creationId xmlns:p14="http://schemas.microsoft.com/office/powerpoint/2010/main" val="234612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3E48835-5E1B-873B-0A17-35D84AD0A22D}"/>
              </a:ext>
            </a:extLst>
          </p:cNvPr>
          <p:cNvCxnSpPr>
            <a:cxnSpLocks/>
          </p:cNvCxnSpPr>
          <p:nvPr/>
        </p:nvCxnSpPr>
        <p:spPr>
          <a:xfrm>
            <a:off x="20324766" y="5787703"/>
            <a:ext cx="35968" cy="1575054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  <a:prstDash val="sysDash"/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87F4CC4-E530-A9F0-C578-252CB657D6A5}"/>
              </a:ext>
            </a:extLst>
          </p:cNvPr>
          <p:cNvCxnSpPr>
            <a:cxnSpLocks/>
          </p:cNvCxnSpPr>
          <p:nvPr/>
        </p:nvCxnSpPr>
        <p:spPr>
          <a:xfrm>
            <a:off x="14566030" y="5971203"/>
            <a:ext cx="0" cy="1421754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  <a:prstDash val="sysDash"/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1CD7BEF-2650-6BDA-BEA7-C4ECD023152B}"/>
              </a:ext>
            </a:extLst>
          </p:cNvPr>
          <p:cNvCxnSpPr>
            <a:cxnSpLocks/>
          </p:cNvCxnSpPr>
          <p:nvPr/>
        </p:nvCxnSpPr>
        <p:spPr>
          <a:xfrm flipH="1">
            <a:off x="2869996" y="5699566"/>
            <a:ext cx="15056" cy="1900292"/>
          </a:xfrm>
          <a:prstGeom prst="line">
            <a:avLst/>
          </a:prstGeom>
          <a:ln w="57150">
            <a:solidFill>
              <a:schemeClr val="accent2">
                <a:lumMod val="40000"/>
                <a:lumOff val="60000"/>
              </a:schemeClr>
            </a:solidFill>
            <a:prstDash val="sysDash"/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A03C928-2BBE-8B17-056E-8AD463A1CB63}"/>
              </a:ext>
            </a:extLst>
          </p:cNvPr>
          <p:cNvCxnSpPr>
            <a:cxnSpLocks/>
          </p:cNvCxnSpPr>
          <p:nvPr/>
        </p:nvCxnSpPr>
        <p:spPr>
          <a:xfrm>
            <a:off x="8695266" y="5827910"/>
            <a:ext cx="0" cy="1771948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  <a:prstDash val="sysDash"/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 8">
            <a:extLst>
              <a:ext uri="{FF2B5EF4-FFF2-40B4-BE49-F238E27FC236}">
                <a16:creationId xmlns:a16="http://schemas.microsoft.com/office/drawing/2014/main" id="{FC6F1C3B-E56E-7D28-977B-0C50905522F7}"/>
              </a:ext>
            </a:extLst>
          </p:cNvPr>
          <p:cNvSpPr/>
          <p:nvPr/>
        </p:nvSpPr>
        <p:spPr>
          <a:xfrm>
            <a:off x="12427012" y="3886857"/>
            <a:ext cx="4278036" cy="2137882"/>
          </a:xfrm>
          <a:custGeom>
            <a:avLst/>
            <a:gdLst>
              <a:gd name="connsiteX0" fmla="*/ 0 w 2661012"/>
              <a:gd name="connsiteY0" fmla="*/ 501434 h 1002868"/>
              <a:gd name="connsiteX1" fmla="*/ 1330506 w 2661012"/>
              <a:gd name="connsiteY1" fmla="*/ 0 h 1002868"/>
              <a:gd name="connsiteX2" fmla="*/ 2661012 w 2661012"/>
              <a:gd name="connsiteY2" fmla="*/ 501434 h 1002868"/>
              <a:gd name="connsiteX3" fmla="*/ 1330506 w 2661012"/>
              <a:gd name="connsiteY3" fmla="*/ 1002868 h 1002868"/>
              <a:gd name="connsiteX4" fmla="*/ 0 w 2661012"/>
              <a:gd name="connsiteY4" fmla="*/ 501434 h 1002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61012" h="1002868">
                <a:moveTo>
                  <a:pt x="0" y="501434"/>
                </a:moveTo>
                <a:cubicBezTo>
                  <a:pt x="0" y="224500"/>
                  <a:pt x="595688" y="0"/>
                  <a:pt x="1330506" y="0"/>
                </a:cubicBezTo>
                <a:cubicBezTo>
                  <a:pt x="2065324" y="0"/>
                  <a:pt x="2661012" y="224500"/>
                  <a:pt x="2661012" y="501434"/>
                </a:cubicBezTo>
                <a:cubicBezTo>
                  <a:pt x="2661012" y="778368"/>
                  <a:pt x="2065324" y="1002868"/>
                  <a:pt x="1330506" y="1002868"/>
                </a:cubicBezTo>
                <a:cubicBezTo>
                  <a:pt x="595688" y="1002868"/>
                  <a:pt x="0" y="778368"/>
                  <a:pt x="0" y="501434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22572" tIns="336914" rIns="822572" bIns="336914" numCol="1" spcCol="127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511300" hangingPunct="1">
              <a:lnSpc>
                <a:spcPct val="90000"/>
              </a:lnSpc>
              <a:spcAft>
                <a:spcPct val="35000"/>
              </a:spcAft>
              <a:tabLst/>
              <a:defRPr/>
            </a:pPr>
            <a:r>
              <a:rPr lang="en-US" sz="2800" b="1" spc="0" dirty="0">
                <a:solidFill>
                  <a:prstClr val="whit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Palmiet system 1 800 Ml/d</a:t>
            </a:r>
          </a:p>
          <a:p>
            <a:pPr algn="ctr" defTabSz="1511300" hangingPunct="1">
              <a:lnSpc>
                <a:spcPct val="90000"/>
              </a:lnSpc>
              <a:spcAft>
                <a:spcPct val="35000"/>
              </a:spcAft>
              <a:tabLst/>
              <a:defRPr/>
            </a:pPr>
            <a:r>
              <a:rPr lang="en-US" sz="2800" b="1" spc="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Eskom </a:t>
            </a:r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D676C882-D6AC-A230-DE6C-D2CC3659B61D}"/>
              </a:ext>
            </a:extLst>
          </p:cNvPr>
          <p:cNvSpPr/>
          <p:nvPr/>
        </p:nvSpPr>
        <p:spPr>
          <a:xfrm>
            <a:off x="17726362" y="3869074"/>
            <a:ext cx="4571366" cy="2027244"/>
          </a:xfrm>
          <a:custGeom>
            <a:avLst/>
            <a:gdLst>
              <a:gd name="connsiteX0" fmla="*/ 0 w 2583014"/>
              <a:gd name="connsiteY0" fmla="*/ 506811 h 1013622"/>
              <a:gd name="connsiteX1" fmla="*/ 1291507 w 2583014"/>
              <a:gd name="connsiteY1" fmla="*/ 0 h 1013622"/>
              <a:gd name="connsiteX2" fmla="*/ 2583014 w 2583014"/>
              <a:gd name="connsiteY2" fmla="*/ 506811 h 1013622"/>
              <a:gd name="connsiteX3" fmla="*/ 1291507 w 2583014"/>
              <a:gd name="connsiteY3" fmla="*/ 1013622 h 1013622"/>
              <a:gd name="connsiteX4" fmla="*/ 0 w 2583014"/>
              <a:gd name="connsiteY4" fmla="*/ 506811 h 1013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83014" h="1013622">
                <a:moveTo>
                  <a:pt x="0" y="506811"/>
                </a:moveTo>
                <a:cubicBezTo>
                  <a:pt x="0" y="226907"/>
                  <a:pt x="578227" y="0"/>
                  <a:pt x="1291507" y="0"/>
                </a:cubicBezTo>
                <a:cubicBezTo>
                  <a:pt x="2004787" y="0"/>
                  <a:pt x="2583014" y="226907"/>
                  <a:pt x="2583014" y="506811"/>
                </a:cubicBezTo>
                <a:cubicBezTo>
                  <a:pt x="2583014" y="786715"/>
                  <a:pt x="2004787" y="1013622"/>
                  <a:pt x="1291507" y="1013622"/>
                </a:cubicBezTo>
                <a:cubicBezTo>
                  <a:pt x="578227" y="1013622"/>
                  <a:pt x="0" y="786715"/>
                  <a:pt x="0" y="506811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3750088"/>
              <a:satOff val="-5627"/>
              <a:lumOff val="-91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99728" tIns="340064" rIns="799728" bIns="340064" numCol="1" spcCol="127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511300" hangingPunct="1">
              <a:lnSpc>
                <a:spcPct val="90000"/>
              </a:lnSpc>
              <a:spcAft>
                <a:spcPct val="35000"/>
              </a:spcAft>
              <a:tabLst/>
              <a:defRPr/>
            </a:pPr>
            <a:r>
              <a:rPr lang="en-US" sz="2800" b="1" spc="0" dirty="0">
                <a:solidFill>
                  <a:prstClr val="whit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Mapleton system  800 </a:t>
            </a:r>
            <a:r>
              <a:rPr lang="en-US" sz="2800" b="1" spc="0" dirty="0" err="1">
                <a:solidFill>
                  <a:prstClr val="whit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Ml</a:t>
            </a:r>
            <a:r>
              <a:rPr lang="en-US" sz="2800" b="1" spc="0" dirty="0">
                <a:solidFill>
                  <a:prstClr val="whit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/d</a:t>
            </a:r>
          </a:p>
          <a:p>
            <a:pPr algn="ctr" defTabSz="1511300" hangingPunct="1">
              <a:lnSpc>
                <a:spcPct val="90000"/>
              </a:lnSpc>
              <a:spcAft>
                <a:spcPct val="35000"/>
              </a:spcAft>
              <a:tabLst/>
              <a:defRPr/>
            </a:pPr>
            <a:r>
              <a:rPr lang="en-US" sz="2800" b="1" spc="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Ekurhuleni</a:t>
            </a:r>
          </a:p>
        </p:txBody>
      </p:sp>
      <p:sp>
        <p:nvSpPr>
          <p:cNvPr id="14" name="Freeform 19">
            <a:extLst>
              <a:ext uri="{FF2B5EF4-FFF2-40B4-BE49-F238E27FC236}">
                <a16:creationId xmlns:a16="http://schemas.microsoft.com/office/drawing/2014/main" id="{C7BEB311-D775-1871-D3ED-6CF36F9503D2}"/>
              </a:ext>
            </a:extLst>
          </p:cNvPr>
          <p:cNvSpPr/>
          <p:nvPr/>
        </p:nvSpPr>
        <p:spPr>
          <a:xfrm>
            <a:off x="636219" y="3729932"/>
            <a:ext cx="4569614" cy="1992168"/>
          </a:xfrm>
          <a:custGeom>
            <a:avLst/>
            <a:gdLst>
              <a:gd name="connsiteX0" fmla="*/ 0 w 2805352"/>
              <a:gd name="connsiteY0" fmla="*/ 506811 h 1013622"/>
              <a:gd name="connsiteX1" fmla="*/ 1402676 w 2805352"/>
              <a:gd name="connsiteY1" fmla="*/ 0 h 1013622"/>
              <a:gd name="connsiteX2" fmla="*/ 2805352 w 2805352"/>
              <a:gd name="connsiteY2" fmla="*/ 506811 h 1013622"/>
              <a:gd name="connsiteX3" fmla="*/ 1402676 w 2805352"/>
              <a:gd name="connsiteY3" fmla="*/ 1013622 h 1013622"/>
              <a:gd name="connsiteX4" fmla="*/ 0 w 2805352"/>
              <a:gd name="connsiteY4" fmla="*/ 506811 h 1013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05352" h="1013622">
                <a:moveTo>
                  <a:pt x="0" y="506811"/>
                </a:moveTo>
                <a:cubicBezTo>
                  <a:pt x="0" y="226907"/>
                  <a:pt x="627999" y="0"/>
                  <a:pt x="1402676" y="0"/>
                </a:cubicBezTo>
                <a:cubicBezTo>
                  <a:pt x="2177353" y="0"/>
                  <a:pt x="2805352" y="226907"/>
                  <a:pt x="2805352" y="506811"/>
                </a:cubicBezTo>
                <a:cubicBezTo>
                  <a:pt x="2805352" y="786715"/>
                  <a:pt x="2177353" y="1013622"/>
                  <a:pt x="1402676" y="1013622"/>
                </a:cubicBezTo>
                <a:cubicBezTo>
                  <a:pt x="627999" y="1013622"/>
                  <a:pt x="0" y="786715"/>
                  <a:pt x="0" y="506811"/>
                </a:cubicBezTo>
                <a:close/>
              </a:path>
            </a:pathLst>
          </a:custGeom>
          <a:solidFill>
            <a:schemeClr val="tx1">
              <a:lumMod val="25000"/>
              <a:lumOff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7500176"/>
              <a:satOff val="-11253"/>
              <a:lumOff val="-183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64848" tIns="340064" rIns="864848" bIns="340064" numCol="1" spcCol="127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511300" hangingPunct="1">
              <a:lnSpc>
                <a:spcPct val="90000"/>
              </a:lnSpc>
              <a:spcAft>
                <a:spcPct val="35000"/>
              </a:spcAft>
              <a:tabLst/>
              <a:defRPr/>
            </a:pPr>
            <a:r>
              <a:rPr lang="en-US" sz="2800" b="1" spc="0" dirty="0">
                <a:solidFill>
                  <a:prstClr val="whit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Eikenhof system 600 Ml/d</a:t>
            </a:r>
          </a:p>
          <a:p>
            <a:pPr algn="ctr" defTabSz="1511300" hangingPunct="1">
              <a:lnSpc>
                <a:spcPct val="90000"/>
              </a:lnSpc>
              <a:spcAft>
                <a:spcPct val="35000"/>
              </a:spcAft>
              <a:tabLst/>
              <a:defRPr/>
            </a:pPr>
            <a:r>
              <a:rPr lang="en-US" sz="2800" b="1" spc="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City Power</a:t>
            </a:r>
          </a:p>
        </p:txBody>
      </p:sp>
      <p:sp>
        <p:nvSpPr>
          <p:cNvPr id="16" name="Freeform 21">
            <a:extLst>
              <a:ext uri="{FF2B5EF4-FFF2-40B4-BE49-F238E27FC236}">
                <a16:creationId xmlns:a16="http://schemas.microsoft.com/office/drawing/2014/main" id="{B44705DC-1651-D3AF-95FD-211F1A50464F}"/>
              </a:ext>
            </a:extLst>
          </p:cNvPr>
          <p:cNvSpPr/>
          <p:nvPr/>
        </p:nvSpPr>
        <p:spPr>
          <a:xfrm>
            <a:off x="5935573" y="3869074"/>
            <a:ext cx="5302134" cy="2100308"/>
          </a:xfrm>
          <a:custGeom>
            <a:avLst/>
            <a:gdLst>
              <a:gd name="connsiteX0" fmla="*/ 0 w 2571773"/>
              <a:gd name="connsiteY0" fmla="*/ 506811 h 1013622"/>
              <a:gd name="connsiteX1" fmla="*/ 1285887 w 2571773"/>
              <a:gd name="connsiteY1" fmla="*/ 0 h 1013622"/>
              <a:gd name="connsiteX2" fmla="*/ 2571774 w 2571773"/>
              <a:gd name="connsiteY2" fmla="*/ 506811 h 1013622"/>
              <a:gd name="connsiteX3" fmla="*/ 1285887 w 2571773"/>
              <a:gd name="connsiteY3" fmla="*/ 1013622 h 1013622"/>
              <a:gd name="connsiteX4" fmla="*/ 0 w 2571773"/>
              <a:gd name="connsiteY4" fmla="*/ 506811 h 1013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1773" h="1013622">
                <a:moveTo>
                  <a:pt x="0" y="506811"/>
                </a:moveTo>
                <a:cubicBezTo>
                  <a:pt x="0" y="226907"/>
                  <a:pt x="575711" y="0"/>
                  <a:pt x="1285887" y="0"/>
                </a:cubicBezTo>
                <a:cubicBezTo>
                  <a:pt x="1996063" y="0"/>
                  <a:pt x="2571774" y="226907"/>
                  <a:pt x="2571774" y="506811"/>
                </a:cubicBezTo>
                <a:cubicBezTo>
                  <a:pt x="2571774" y="786715"/>
                  <a:pt x="1996063" y="1013622"/>
                  <a:pt x="1285887" y="1013622"/>
                </a:cubicBezTo>
                <a:cubicBezTo>
                  <a:pt x="575711" y="1013622"/>
                  <a:pt x="0" y="786715"/>
                  <a:pt x="0" y="506811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11250264"/>
              <a:satOff val="-16880"/>
              <a:lumOff val="-274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96434" tIns="340064" rIns="796434" bIns="340064" numCol="1" spcCol="127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511300" hangingPunct="1">
              <a:lnSpc>
                <a:spcPct val="90000"/>
              </a:lnSpc>
              <a:spcAft>
                <a:spcPct val="35000"/>
              </a:spcAft>
              <a:tabLst/>
              <a:defRPr/>
            </a:pPr>
            <a:r>
              <a:rPr lang="en-US" sz="2800" b="1" spc="0" dirty="0">
                <a:solidFill>
                  <a:prstClr val="whit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Zwartkopjes system 400 Ml/d</a:t>
            </a:r>
          </a:p>
          <a:p>
            <a:pPr algn="ctr" defTabSz="1511300" hangingPunct="1">
              <a:lnSpc>
                <a:spcPct val="90000"/>
              </a:lnSpc>
              <a:spcAft>
                <a:spcPct val="35000"/>
              </a:spcAft>
              <a:tabLst/>
              <a:defRPr/>
            </a:pPr>
            <a:r>
              <a:rPr lang="en-US" sz="2800" b="1" spc="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Eskom</a:t>
            </a:r>
          </a:p>
        </p:txBody>
      </p:sp>
      <p:sp>
        <p:nvSpPr>
          <p:cNvPr id="18" name="TextBox 15">
            <a:extLst>
              <a:ext uri="{FF2B5EF4-FFF2-40B4-BE49-F238E27FC236}">
                <a16:creationId xmlns:a16="http://schemas.microsoft.com/office/drawing/2014/main" id="{0CA26C33-7720-74CB-D178-3871104B2B32}"/>
              </a:ext>
            </a:extLst>
          </p:cNvPr>
          <p:cNvSpPr txBox="1"/>
          <p:nvPr/>
        </p:nvSpPr>
        <p:spPr>
          <a:xfrm>
            <a:off x="1025674" y="7599859"/>
            <a:ext cx="4180156" cy="1384995"/>
          </a:xfrm>
          <a:prstGeom prst="rect">
            <a:avLst/>
          </a:prstGeom>
          <a:noFill/>
          <a:ln w="31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 defTabSz="1828800" hangingPunct="1">
              <a:tabLst/>
              <a:defRPr/>
            </a:pPr>
            <a:r>
              <a:rPr lang="en-US" sz="2800" spc="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Meredale, Weltevreden,</a:t>
            </a:r>
          </a:p>
          <a:p>
            <a:pPr algn="ctr" defTabSz="1828800" hangingPunct="1">
              <a:tabLst/>
              <a:defRPr/>
            </a:pPr>
            <a:r>
              <a:rPr lang="en-US" sz="2800" spc="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Waterval, Krugersdorp Reservoirs</a:t>
            </a:r>
          </a:p>
        </p:txBody>
      </p:sp>
      <p:sp>
        <p:nvSpPr>
          <p:cNvPr id="19" name="TextBox 16">
            <a:extLst>
              <a:ext uri="{FF2B5EF4-FFF2-40B4-BE49-F238E27FC236}">
                <a16:creationId xmlns:a16="http://schemas.microsoft.com/office/drawing/2014/main" id="{4AD63351-9C67-FD81-75D9-5F65B3648ED2}"/>
              </a:ext>
            </a:extLst>
          </p:cNvPr>
          <p:cNvSpPr txBox="1"/>
          <p:nvPr/>
        </p:nvSpPr>
        <p:spPr>
          <a:xfrm>
            <a:off x="6865742" y="7392957"/>
            <a:ext cx="3902548" cy="1815882"/>
          </a:xfrm>
          <a:prstGeom prst="rect">
            <a:avLst/>
          </a:prstGeom>
          <a:noFill/>
          <a:ln w="31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 defTabSz="1828800" hangingPunct="1">
              <a:tabLst/>
              <a:defRPr/>
            </a:pPr>
            <a:r>
              <a:rPr lang="en-US" sz="2800" spc="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Benoni,</a:t>
            </a:r>
          </a:p>
          <a:p>
            <a:pPr algn="ctr" defTabSz="1828800" hangingPunct="1">
              <a:tabLst/>
              <a:defRPr/>
            </a:pPr>
            <a:r>
              <a:rPr lang="en-US" sz="2800" spc="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Yeoville, Ennerdale, Meredale and  Foresthill Reservoirs</a:t>
            </a:r>
          </a:p>
        </p:txBody>
      </p:sp>
      <p:sp>
        <p:nvSpPr>
          <p:cNvPr id="20" name="TextBox 17">
            <a:extLst>
              <a:ext uri="{FF2B5EF4-FFF2-40B4-BE49-F238E27FC236}">
                <a16:creationId xmlns:a16="http://schemas.microsoft.com/office/drawing/2014/main" id="{3E0EC6A9-A8C0-2466-E20A-1833998FCAB0}"/>
              </a:ext>
            </a:extLst>
          </p:cNvPr>
          <p:cNvSpPr txBox="1"/>
          <p:nvPr/>
        </p:nvSpPr>
        <p:spPr>
          <a:xfrm>
            <a:off x="12209774" y="7392950"/>
            <a:ext cx="5203592" cy="181588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 defTabSz="1828800" hangingPunct="1">
              <a:tabLst/>
              <a:defRPr/>
            </a:pPr>
            <a:r>
              <a:rPr lang="en-US" sz="2800" spc="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Klipriviersberg, Germiston, Meyershill, Airfield, Klipfontein, Brakfontein, Haartebeeshoek Reservoirs</a:t>
            </a:r>
          </a:p>
        </p:txBody>
      </p:sp>
      <p:sp>
        <p:nvSpPr>
          <p:cNvPr id="21" name="TextBox 18">
            <a:extLst>
              <a:ext uri="{FF2B5EF4-FFF2-40B4-BE49-F238E27FC236}">
                <a16:creationId xmlns:a16="http://schemas.microsoft.com/office/drawing/2014/main" id="{E5BDD791-8E69-EEB6-6E5B-7173B8D3FEE0}"/>
              </a:ext>
            </a:extLst>
          </p:cNvPr>
          <p:cNvSpPr txBox="1"/>
          <p:nvPr/>
        </p:nvSpPr>
        <p:spPr>
          <a:xfrm>
            <a:off x="18864907" y="7347598"/>
            <a:ext cx="4201402" cy="181588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 defTabSz="1828800" hangingPunct="1">
              <a:tabLst/>
              <a:defRPr/>
            </a:pPr>
            <a:r>
              <a:rPr lang="en-US" sz="2800" spc="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Brakpan, Vlakfontein, Bronberg, Selcourt, Wildebeesfontein, Stopmpies Reservoirs</a:t>
            </a:r>
          </a:p>
        </p:txBody>
      </p:sp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508A7666-84A3-CE3D-B88C-5C896865E0A4}"/>
              </a:ext>
            </a:extLst>
          </p:cNvPr>
          <p:cNvSpPr/>
          <p:nvPr/>
        </p:nvSpPr>
        <p:spPr>
          <a:xfrm>
            <a:off x="565376" y="8984855"/>
            <a:ext cx="5016276" cy="3191106"/>
          </a:xfrm>
          <a:prstGeom prst="cloudCallou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defTabSz="1828800" hangingPunct="1">
              <a:spcBef>
                <a:spcPts val="0"/>
              </a:spcBef>
              <a:tabLst/>
              <a:defRPr/>
            </a:pPr>
            <a:r>
              <a:rPr lang="en-US" sz="2400" kern="1200" spc="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Joburg</a:t>
            </a:r>
          </a:p>
          <a:p>
            <a:pPr defTabSz="1828800" hangingPunct="1">
              <a:spcBef>
                <a:spcPts val="0"/>
              </a:spcBef>
              <a:tabLst/>
              <a:defRPr/>
            </a:pPr>
            <a:r>
              <a:rPr lang="en-US" sz="2400" kern="1200" spc="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Rand West</a:t>
            </a:r>
          </a:p>
          <a:p>
            <a:pPr defTabSz="1828800" hangingPunct="1">
              <a:spcBef>
                <a:spcPts val="0"/>
              </a:spcBef>
              <a:tabLst/>
              <a:defRPr/>
            </a:pPr>
            <a:r>
              <a:rPr lang="en-US" sz="2400" kern="1200" spc="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Mogale City</a:t>
            </a:r>
          </a:p>
          <a:p>
            <a:pPr defTabSz="1828800" hangingPunct="1">
              <a:spcBef>
                <a:spcPts val="0"/>
              </a:spcBef>
              <a:tabLst/>
              <a:defRPr/>
            </a:pPr>
            <a:r>
              <a:rPr lang="en-US" sz="2400" kern="1200" spc="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Rustenburg</a:t>
            </a:r>
          </a:p>
          <a:p>
            <a:pPr defTabSz="1828800" hangingPunct="1">
              <a:spcBef>
                <a:spcPts val="0"/>
              </a:spcBef>
              <a:tabLst/>
              <a:defRPr/>
            </a:pPr>
            <a:r>
              <a:rPr lang="en-US" sz="2400" kern="1200" spc="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Merafong</a:t>
            </a:r>
          </a:p>
          <a:p>
            <a:pPr defTabSz="1828800" hangingPunct="1">
              <a:spcBef>
                <a:spcPts val="0"/>
              </a:spcBef>
              <a:tabLst/>
              <a:defRPr/>
            </a:pPr>
            <a:r>
              <a:rPr lang="en-US" sz="2400" kern="1200" spc="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Mines</a:t>
            </a:r>
          </a:p>
        </p:txBody>
      </p:sp>
      <p:sp>
        <p:nvSpPr>
          <p:cNvPr id="22" name="Thought Bubble: Cloud 21">
            <a:extLst>
              <a:ext uri="{FF2B5EF4-FFF2-40B4-BE49-F238E27FC236}">
                <a16:creationId xmlns:a16="http://schemas.microsoft.com/office/drawing/2014/main" id="{E97BC8D3-955F-8AC4-D86B-979286B2EAE6}"/>
              </a:ext>
            </a:extLst>
          </p:cNvPr>
          <p:cNvSpPr/>
          <p:nvPr/>
        </p:nvSpPr>
        <p:spPr>
          <a:xfrm>
            <a:off x="6414518" y="9400254"/>
            <a:ext cx="4777820" cy="2100308"/>
          </a:xfrm>
          <a:prstGeom prst="cloudCallou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defTabSz="1828800" hangingPunct="1">
              <a:spcBef>
                <a:spcPts val="0"/>
              </a:spcBef>
              <a:tabLst/>
              <a:defRPr/>
            </a:pPr>
            <a:r>
              <a:rPr lang="en-US" sz="2400" kern="1200" spc="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Joburg</a:t>
            </a:r>
          </a:p>
          <a:p>
            <a:pPr defTabSz="1828800" hangingPunct="1">
              <a:spcBef>
                <a:spcPts val="0"/>
              </a:spcBef>
              <a:tabLst/>
              <a:defRPr/>
            </a:pPr>
            <a:r>
              <a:rPr lang="en-US" sz="2400" kern="1200" spc="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Ekurhuleni</a:t>
            </a:r>
          </a:p>
          <a:p>
            <a:pPr defTabSz="1828800" hangingPunct="1">
              <a:spcBef>
                <a:spcPts val="0"/>
              </a:spcBef>
              <a:tabLst/>
              <a:defRPr/>
            </a:pPr>
            <a:r>
              <a:rPr lang="en-US" sz="2400" kern="1200" spc="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Industries</a:t>
            </a:r>
          </a:p>
        </p:txBody>
      </p:sp>
      <p:sp>
        <p:nvSpPr>
          <p:cNvPr id="23" name="Thought Bubble: Cloud 22">
            <a:extLst>
              <a:ext uri="{FF2B5EF4-FFF2-40B4-BE49-F238E27FC236}">
                <a16:creationId xmlns:a16="http://schemas.microsoft.com/office/drawing/2014/main" id="{7D9FCD68-2D49-E70A-6501-822E3FD56485}"/>
              </a:ext>
            </a:extLst>
          </p:cNvPr>
          <p:cNvSpPr/>
          <p:nvPr/>
        </p:nvSpPr>
        <p:spPr>
          <a:xfrm>
            <a:off x="12166466" y="9323635"/>
            <a:ext cx="4900136" cy="2393714"/>
          </a:xfrm>
          <a:prstGeom prst="cloudCallou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defTabSz="1828800" hangingPunct="1">
              <a:spcBef>
                <a:spcPts val="0"/>
              </a:spcBef>
              <a:tabLst/>
              <a:defRPr/>
            </a:pPr>
            <a:r>
              <a:rPr lang="en-US" sz="2400" kern="1200" spc="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City of Joburg</a:t>
            </a:r>
          </a:p>
          <a:p>
            <a:pPr defTabSz="1828800" hangingPunct="1">
              <a:spcBef>
                <a:spcPts val="0"/>
              </a:spcBef>
              <a:tabLst/>
              <a:defRPr/>
            </a:pPr>
            <a:r>
              <a:rPr lang="en-US" sz="2400" kern="1200" spc="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City of Tshwane</a:t>
            </a:r>
          </a:p>
          <a:p>
            <a:pPr defTabSz="1828800" hangingPunct="1">
              <a:spcBef>
                <a:spcPts val="0"/>
              </a:spcBef>
              <a:tabLst/>
              <a:defRPr/>
            </a:pPr>
            <a:r>
              <a:rPr lang="en-US" sz="2400" kern="1200" spc="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City of Ekurhuleni</a:t>
            </a:r>
          </a:p>
          <a:p>
            <a:pPr defTabSz="1828800" hangingPunct="1">
              <a:spcBef>
                <a:spcPts val="0"/>
              </a:spcBef>
              <a:tabLst/>
              <a:defRPr/>
            </a:pPr>
            <a:r>
              <a:rPr lang="en-US" sz="2400" kern="1200" spc="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Madibeng</a:t>
            </a:r>
          </a:p>
        </p:txBody>
      </p:sp>
      <p:sp>
        <p:nvSpPr>
          <p:cNvPr id="24" name="Thought Bubble: Cloud 23">
            <a:extLst>
              <a:ext uri="{FF2B5EF4-FFF2-40B4-BE49-F238E27FC236}">
                <a16:creationId xmlns:a16="http://schemas.microsoft.com/office/drawing/2014/main" id="{F4A23E85-B70C-1050-97CA-52D3C4ED63D4}"/>
              </a:ext>
            </a:extLst>
          </p:cNvPr>
          <p:cNvSpPr/>
          <p:nvPr/>
        </p:nvSpPr>
        <p:spPr>
          <a:xfrm>
            <a:off x="18019692" y="9281381"/>
            <a:ext cx="5590456" cy="2894580"/>
          </a:xfrm>
          <a:prstGeom prst="cloudCallou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defTabSz="1828800" hangingPunct="1">
              <a:spcBef>
                <a:spcPts val="0"/>
              </a:spcBef>
              <a:tabLst/>
              <a:defRPr/>
            </a:pPr>
            <a:r>
              <a:rPr lang="en-US" sz="2400" kern="1200" spc="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City of Tshwane</a:t>
            </a:r>
          </a:p>
          <a:p>
            <a:pPr defTabSz="1828800" hangingPunct="1">
              <a:spcBef>
                <a:spcPts val="0"/>
              </a:spcBef>
              <a:tabLst/>
              <a:defRPr/>
            </a:pPr>
            <a:r>
              <a:rPr lang="en-US" sz="2400" kern="1200" spc="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City of Ekurhuleni</a:t>
            </a:r>
          </a:p>
          <a:p>
            <a:pPr defTabSz="1828800" hangingPunct="1">
              <a:spcBef>
                <a:spcPts val="0"/>
              </a:spcBef>
              <a:tabLst/>
              <a:defRPr/>
            </a:pPr>
            <a:r>
              <a:rPr lang="en-US" sz="2400" kern="1200" spc="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Thembisile Hani</a:t>
            </a:r>
          </a:p>
          <a:p>
            <a:pPr defTabSz="1828800" hangingPunct="1">
              <a:spcBef>
                <a:spcPts val="0"/>
              </a:spcBef>
              <a:tabLst/>
              <a:defRPr/>
            </a:pPr>
            <a:r>
              <a:rPr lang="en-US" sz="2400" kern="1200" spc="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Lesedi</a:t>
            </a:r>
          </a:p>
          <a:p>
            <a:pPr defTabSz="1828800" hangingPunct="1">
              <a:spcBef>
                <a:spcPts val="0"/>
              </a:spcBef>
              <a:tabLst/>
              <a:defRPr/>
            </a:pPr>
            <a:r>
              <a:rPr lang="en-US" sz="2400" kern="1200" spc="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Govan Mbeki</a:t>
            </a:r>
          </a:p>
          <a:p>
            <a:pPr defTabSz="1828800" hangingPunct="1">
              <a:spcBef>
                <a:spcPts val="0"/>
              </a:spcBef>
              <a:tabLst/>
              <a:defRPr/>
            </a:pPr>
            <a:r>
              <a:rPr lang="en-US" sz="2400" kern="1200" spc="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Victor Khanye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48672A2-1A71-0666-0673-8117F80BE14F}"/>
              </a:ext>
            </a:extLst>
          </p:cNvPr>
          <p:cNvCxnSpPr>
            <a:cxnSpLocks/>
          </p:cNvCxnSpPr>
          <p:nvPr/>
        </p:nvCxnSpPr>
        <p:spPr>
          <a:xfrm>
            <a:off x="0" y="3039861"/>
            <a:ext cx="24384000" cy="28702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BE33C319-D4AC-BA66-3BB0-96690D67F3BB}"/>
              </a:ext>
            </a:extLst>
          </p:cNvPr>
          <p:cNvCxnSpPr>
            <a:cxnSpLocks/>
          </p:cNvCxnSpPr>
          <p:nvPr/>
        </p:nvCxnSpPr>
        <p:spPr>
          <a:xfrm>
            <a:off x="2921022" y="3026306"/>
            <a:ext cx="0" cy="73970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3536ADB-1CC2-CB40-DA13-3E1B97810C3B}"/>
              </a:ext>
            </a:extLst>
          </p:cNvPr>
          <p:cNvCxnSpPr>
            <a:cxnSpLocks/>
          </p:cNvCxnSpPr>
          <p:nvPr/>
        </p:nvCxnSpPr>
        <p:spPr>
          <a:xfrm>
            <a:off x="8586640" y="3023731"/>
            <a:ext cx="0" cy="80959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4DED4E5F-D513-CC8B-064F-502759DFCCBD}"/>
              </a:ext>
            </a:extLst>
          </p:cNvPr>
          <p:cNvCxnSpPr>
            <a:cxnSpLocks/>
            <a:endCxn id="10" idx="1"/>
          </p:cNvCxnSpPr>
          <p:nvPr/>
        </p:nvCxnSpPr>
        <p:spPr>
          <a:xfrm>
            <a:off x="14566030" y="3068558"/>
            <a:ext cx="0" cy="818296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345AE69A-070F-09FE-6839-C83EE4065315}"/>
              </a:ext>
            </a:extLst>
          </p:cNvPr>
          <p:cNvCxnSpPr>
            <a:cxnSpLocks/>
          </p:cNvCxnSpPr>
          <p:nvPr/>
        </p:nvCxnSpPr>
        <p:spPr>
          <a:xfrm>
            <a:off x="20013268" y="3068558"/>
            <a:ext cx="0" cy="818296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 6">
            <a:extLst>
              <a:ext uri="{FF2B5EF4-FFF2-40B4-BE49-F238E27FC236}">
                <a16:creationId xmlns:a16="http://schemas.microsoft.com/office/drawing/2014/main" id="{04AA3861-709D-F455-58D3-17DB93EC8A93}"/>
              </a:ext>
            </a:extLst>
          </p:cNvPr>
          <p:cNvSpPr/>
          <p:nvPr/>
        </p:nvSpPr>
        <p:spPr>
          <a:xfrm>
            <a:off x="9463691" y="504137"/>
            <a:ext cx="5926650" cy="2441046"/>
          </a:xfrm>
          <a:custGeom>
            <a:avLst/>
            <a:gdLst>
              <a:gd name="connsiteX0" fmla="*/ 0 w 2963325"/>
              <a:gd name="connsiteY0" fmla="*/ 506811 h 1013622"/>
              <a:gd name="connsiteX1" fmla="*/ 1481663 w 2963325"/>
              <a:gd name="connsiteY1" fmla="*/ 0 h 1013622"/>
              <a:gd name="connsiteX2" fmla="*/ 2963326 w 2963325"/>
              <a:gd name="connsiteY2" fmla="*/ 506811 h 1013622"/>
              <a:gd name="connsiteX3" fmla="*/ 1481663 w 2963325"/>
              <a:gd name="connsiteY3" fmla="*/ 1013622 h 1013622"/>
              <a:gd name="connsiteX4" fmla="*/ 0 w 2963325"/>
              <a:gd name="connsiteY4" fmla="*/ 506811 h 1013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63325" h="1013622">
                <a:moveTo>
                  <a:pt x="0" y="506811"/>
                </a:moveTo>
                <a:cubicBezTo>
                  <a:pt x="0" y="226907"/>
                  <a:pt x="663363" y="0"/>
                  <a:pt x="1481663" y="0"/>
                </a:cubicBezTo>
                <a:cubicBezTo>
                  <a:pt x="2299963" y="0"/>
                  <a:pt x="2963326" y="226907"/>
                  <a:pt x="2963326" y="506811"/>
                </a:cubicBezTo>
                <a:cubicBezTo>
                  <a:pt x="2963326" y="786715"/>
                  <a:pt x="2299963" y="1013622"/>
                  <a:pt x="1481663" y="1013622"/>
                </a:cubicBezTo>
                <a:cubicBezTo>
                  <a:pt x="663363" y="1013622"/>
                  <a:pt x="0" y="786715"/>
                  <a:pt x="0" y="506811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6198" tIns="345144" rIns="916198" bIns="345144" numCol="1" spcCol="127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689100" hangingPunct="1">
              <a:lnSpc>
                <a:spcPct val="90000"/>
              </a:lnSpc>
              <a:spcAft>
                <a:spcPct val="35000"/>
              </a:spcAft>
              <a:tabLst/>
              <a:defRPr/>
            </a:pPr>
            <a:r>
              <a:rPr lang="en-US" sz="3200" b="1" spc="0" dirty="0">
                <a:solidFill>
                  <a:prstClr val="whit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Zuikerbosch</a:t>
            </a:r>
          </a:p>
          <a:p>
            <a:pPr algn="ctr" defTabSz="1689100" hangingPunct="1">
              <a:lnSpc>
                <a:spcPct val="90000"/>
              </a:lnSpc>
              <a:spcAft>
                <a:spcPct val="35000"/>
              </a:spcAft>
              <a:tabLst/>
              <a:defRPr/>
            </a:pPr>
            <a:r>
              <a:rPr lang="en-US" sz="3200" b="1" spc="0" dirty="0">
                <a:solidFill>
                  <a:prstClr val="whit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3 800 Ml/d</a:t>
            </a:r>
          </a:p>
          <a:p>
            <a:pPr algn="ctr" defTabSz="1689100" hangingPunct="1">
              <a:lnSpc>
                <a:spcPct val="90000"/>
              </a:lnSpc>
              <a:spcAft>
                <a:spcPct val="35000"/>
              </a:spcAft>
              <a:tabLst/>
              <a:defRPr/>
            </a:pPr>
            <a:r>
              <a:rPr lang="en-US" sz="3200" b="1" spc="0" dirty="0">
                <a:solidFill>
                  <a:prstClr val="whit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Eskom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7000D3E-30F2-3EEE-5335-00F9647120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823398F-CDCC-1747-A342-AC569435ECF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object 6">
            <a:extLst>
              <a:ext uri="{FF2B5EF4-FFF2-40B4-BE49-F238E27FC236}">
                <a16:creationId xmlns:a16="http://schemas.microsoft.com/office/drawing/2014/main" id="{3DED92B4-6ECC-5648-0D43-10E1AC7AF4D3}"/>
              </a:ext>
            </a:extLst>
          </p:cNvPr>
          <p:cNvSpPr txBox="1">
            <a:spLocks/>
          </p:cNvSpPr>
          <p:nvPr/>
        </p:nvSpPr>
        <p:spPr>
          <a:xfrm>
            <a:off x="565376" y="321076"/>
            <a:ext cx="8470565" cy="824896"/>
          </a:xfrm>
          <a:prstGeom prst="rect">
            <a:avLst/>
          </a:prstGeom>
          <a:solidFill>
            <a:sysClr val="window" lastClr="FFFFFF"/>
          </a:solidFill>
          <a:ln>
            <a:solidFill>
              <a:sysClr val="window" lastClr="FFFFFF">
                <a:lumMod val="75000"/>
              </a:sys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sz="2800" b="1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masis MT Pro Black" panose="02040A04050005020304" pitchFamily="18" charset="0"/>
                <a:ea typeface="+mj-ea"/>
                <a:cs typeface="Arial" panose="020B0604020202020204" pitchFamily="34" charset="0"/>
              </a:rPr>
              <a:t>Supply system (2)</a:t>
            </a:r>
          </a:p>
        </p:txBody>
      </p:sp>
    </p:spTree>
    <p:extLst>
      <p:ext uri="{BB962C8B-B14F-4D97-AF65-F5344CB8AC3E}">
        <p14:creationId xmlns:p14="http://schemas.microsoft.com/office/powerpoint/2010/main" val="2747038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87F4CC4-E530-A9F0-C578-252CB657D6A5}"/>
              </a:ext>
            </a:extLst>
          </p:cNvPr>
          <p:cNvCxnSpPr>
            <a:cxnSpLocks/>
          </p:cNvCxnSpPr>
          <p:nvPr/>
        </p:nvCxnSpPr>
        <p:spPr>
          <a:xfrm>
            <a:off x="18648590" y="5964631"/>
            <a:ext cx="0" cy="1786746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  <a:prstDash val="sysDash"/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1CD7BEF-2650-6BDA-BEA7-C4ECD023152B}"/>
              </a:ext>
            </a:extLst>
          </p:cNvPr>
          <p:cNvCxnSpPr>
            <a:cxnSpLocks/>
          </p:cNvCxnSpPr>
          <p:nvPr/>
        </p:nvCxnSpPr>
        <p:spPr>
          <a:xfrm>
            <a:off x="3260487" y="6046745"/>
            <a:ext cx="35166" cy="1782810"/>
          </a:xfrm>
          <a:prstGeom prst="line">
            <a:avLst/>
          </a:prstGeom>
          <a:ln w="57150">
            <a:solidFill>
              <a:schemeClr val="accent2">
                <a:lumMod val="40000"/>
                <a:lumOff val="60000"/>
              </a:schemeClr>
            </a:solidFill>
            <a:prstDash val="sysDash"/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A03C928-2BBE-8B17-056E-8AD463A1CB63}"/>
              </a:ext>
            </a:extLst>
          </p:cNvPr>
          <p:cNvCxnSpPr>
            <a:cxnSpLocks/>
          </p:cNvCxnSpPr>
          <p:nvPr/>
        </p:nvCxnSpPr>
        <p:spPr>
          <a:xfrm flipH="1">
            <a:off x="11023727" y="6130840"/>
            <a:ext cx="1686" cy="1737472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  <a:prstDash val="sysDash"/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 8">
            <a:extLst>
              <a:ext uri="{FF2B5EF4-FFF2-40B4-BE49-F238E27FC236}">
                <a16:creationId xmlns:a16="http://schemas.microsoft.com/office/drawing/2014/main" id="{FC6F1C3B-E56E-7D28-977B-0C50905522F7}"/>
              </a:ext>
            </a:extLst>
          </p:cNvPr>
          <p:cNvSpPr/>
          <p:nvPr/>
        </p:nvSpPr>
        <p:spPr>
          <a:xfrm>
            <a:off x="16346214" y="3965564"/>
            <a:ext cx="4278036" cy="2005736"/>
          </a:xfrm>
          <a:custGeom>
            <a:avLst/>
            <a:gdLst>
              <a:gd name="connsiteX0" fmla="*/ 0 w 2661012"/>
              <a:gd name="connsiteY0" fmla="*/ 501434 h 1002868"/>
              <a:gd name="connsiteX1" fmla="*/ 1330506 w 2661012"/>
              <a:gd name="connsiteY1" fmla="*/ 0 h 1002868"/>
              <a:gd name="connsiteX2" fmla="*/ 2661012 w 2661012"/>
              <a:gd name="connsiteY2" fmla="*/ 501434 h 1002868"/>
              <a:gd name="connsiteX3" fmla="*/ 1330506 w 2661012"/>
              <a:gd name="connsiteY3" fmla="*/ 1002868 h 1002868"/>
              <a:gd name="connsiteX4" fmla="*/ 0 w 2661012"/>
              <a:gd name="connsiteY4" fmla="*/ 501434 h 1002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61012" h="1002868">
                <a:moveTo>
                  <a:pt x="0" y="501434"/>
                </a:moveTo>
                <a:cubicBezTo>
                  <a:pt x="0" y="224500"/>
                  <a:pt x="595688" y="0"/>
                  <a:pt x="1330506" y="0"/>
                </a:cubicBezTo>
                <a:cubicBezTo>
                  <a:pt x="2065324" y="0"/>
                  <a:pt x="2661012" y="224500"/>
                  <a:pt x="2661012" y="501434"/>
                </a:cubicBezTo>
                <a:cubicBezTo>
                  <a:pt x="2661012" y="778368"/>
                  <a:pt x="2065324" y="1002868"/>
                  <a:pt x="1330506" y="1002868"/>
                </a:cubicBezTo>
                <a:cubicBezTo>
                  <a:pt x="595688" y="1002868"/>
                  <a:pt x="0" y="778368"/>
                  <a:pt x="0" y="501434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22572" tIns="336914" rIns="822572" bIns="336914" numCol="1" spcCol="127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511300" hangingPunct="1">
              <a:lnSpc>
                <a:spcPct val="90000"/>
              </a:lnSpc>
              <a:spcAft>
                <a:spcPct val="35000"/>
              </a:spcAft>
              <a:tabLst/>
              <a:defRPr/>
            </a:pPr>
            <a:r>
              <a:rPr lang="en-US" sz="2800" b="1" spc="0" dirty="0">
                <a:solidFill>
                  <a:prstClr val="whit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VVS system</a:t>
            </a:r>
          </a:p>
          <a:p>
            <a:pPr algn="ctr" defTabSz="1511300" hangingPunct="1">
              <a:lnSpc>
                <a:spcPct val="90000"/>
              </a:lnSpc>
              <a:spcAft>
                <a:spcPct val="35000"/>
              </a:spcAft>
              <a:tabLst/>
              <a:defRPr/>
            </a:pPr>
            <a:r>
              <a:rPr lang="en-US" sz="2800" b="1" spc="0" dirty="0">
                <a:solidFill>
                  <a:prstClr val="whit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300 Ml/d</a:t>
            </a:r>
          </a:p>
          <a:p>
            <a:pPr algn="ctr" defTabSz="1511300" hangingPunct="1">
              <a:lnSpc>
                <a:spcPct val="90000"/>
              </a:lnSpc>
              <a:spcAft>
                <a:spcPct val="35000"/>
              </a:spcAft>
              <a:tabLst/>
              <a:defRPr/>
            </a:pPr>
            <a:r>
              <a:rPr lang="en-US" sz="2800" b="1" spc="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Emfuleni</a:t>
            </a:r>
          </a:p>
        </p:txBody>
      </p:sp>
      <p:sp>
        <p:nvSpPr>
          <p:cNvPr id="14" name="Freeform 19">
            <a:extLst>
              <a:ext uri="{FF2B5EF4-FFF2-40B4-BE49-F238E27FC236}">
                <a16:creationId xmlns:a16="http://schemas.microsoft.com/office/drawing/2014/main" id="{C7BEB311-D775-1871-D3ED-6CF36F9503D2}"/>
              </a:ext>
            </a:extLst>
          </p:cNvPr>
          <p:cNvSpPr/>
          <p:nvPr/>
        </p:nvSpPr>
        <p:spPr>
          <a:xfrm>
            <a:off x="977035" y="4027964"/>
            <a:ext cx="4569614" cy="1992168"/>
          </a:xfrm>
          <a:custGeom>
            <a:avLst/>
            <a:gdLst>
              <a:gd name="connsiteX0" fmla="*/ 0 w 2805352"/>
              <a:gd name="connsiteY0" fmla="*/ 506811 h 1013622"/>
              <a:gd name="connsiteX1" fmla="*/ 1402676 w 2805352"/>
              <a:gd name="connsiteY1" fmla="*/ 0 h 1013622"/>
              <a:gd name="connsiteX2" fmla="*/ 2805352 w 2805352"/>
              <a:gd name="connsiteY2" fmla="*/ 506811 h 1013622"/>
              <a:gd name="connsiteX3" fmla="*/ 1402676 w 2805352"/>
              <a:gd name="connsiteY3" fmla="*/ 1013622 h 1013622"/>
              <a:gd name="connsiteX4" fmla="*/ 0 w 2805352"/>
              <a:gd name="connsiteY4" fmla="*/ 506811 h 1013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05352" h="1013622">
                <a:moveTo>
                  <a:pt x="0" y="506811"/>
                </a:moveTo>
                <a:cubicBezTo>
                  <a:pt x="0" y="226907"/>
                  <a:pt x="627999" y="0"/>
                  <a:pt x="1402676" y="0"/>
                </a:cubicBezTo>
                <a:cubicBezTo>
                  <a:pt x="2177353" y="0"/>
                  <a:pt x="2805352" y="226907"/>
                  <a:pt x="2805352" y="506811"/>
                </a:cubicBezTo>
                <a:cubicBezTo>
                  <a:pt x="2805352" y="786715"/>
                  <a:pt x="2177353" y="1013622"/>
                  <a:pt x="1402676" y="1013622"/>
                </a:cubicBezTo>
                <a:cubicBezTo>
                  <a:pt x="627999" y="1013622"/>
                  <a:pt x="0" y="786715"/>
                  <a:pt x="0" y="506811"/>
                </a:cubicBezTo>
                <a:close/>
              </a:path>
            </a:pathLst>
          </a:custGeom>
          <a:solidFill>
            <a:schemeClr val="tx1">
              <a:lumMod val="25000"/>
              <a:lumOff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7500176"/>
              <a:satOff val="-11253"/>
              <a:lumOff val="-183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64848" tIns="340064" rIns="864848" bIns="340064" numCol="1" spcCol="127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511300" hangingPunct="1">
              <a:lnSpc>
                <a:spcPct val="90000"/>
              </a:lnSpc>
              <a:spcAft>
                <a:spcPct val="35000"/>
              </a:spcAft>
              <a:tabLst/>
              <a:defRPr/>
            </a:pPr>
            <a:r>
              <a:rPr lang="en-US" sz="2800" b="1" spc="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Eikenhof system 600 Ml/d</a:t>
            </a:r>
          </a:p>
          <a:p>
            <a:pPr algn="ctr" defTabSz="1511300" hangingPunct="1">
              <a:lnSpc>
                <a:spcPct val="90000"/>
              </a:lnSpc>
              <a:spcAft>
                <a:spcPct val="35000"/>
              </a:spcAft>
              <a:tabLst/>
              <a:defRPr/>
            </a:pPr>
            <a:r>
              <a:rPr lang="en-US" sz="2800" b="1" spc="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City Power</a:t>
            </a:r>
          </a:p>
        </p:txBody>
      </p:sp>
      <p:sp>
        <p:nvSpPr>
          <p:cNvPr id="16" name="Freeform 21">
            <a:extLst>
              <a:ext uri="{FF2B5EF4-FFF2-40B4-BE49-F238E27FC236}">
                <a16:creationId xmlns:a16="http://schemas.microsoft.com/office/drawing/2014/main" id="{B44705DC-1651-D3AF-95FD-211F1A50464F}"/>
              </a:ext>
            </a:extLst>
          </p:cNvPr>
          <p:cNvSpPr/>
          <p:nvPr/>
        </p:nvSpPr>
        <p:spPr>
          <a:xfrm>
            <a:off x="8496783" y="4081327"/>
            <a:ext cx="5127378" cy="2100308"/>
          </a:xfrm>
          <a:custGeom>
            <a:avLst/>
            <a:gdLst>
              <a:gd name="connsiteX0" fmla="*/ 0 w 2571773"/>
              <a:gd name="connsiteY0" fmla="*/ 506811 h 1013622"/>
              <a:gd name="connsiteX1" fmla="*/ 1285887 w 2571773"/>
              <a:gd name="connsiteY1" fmla="*/ 0 h 1013622"/>
              <a:gd name="connsiteX2" fmla="*/ 2571774 w 2571773"/>
              <a:gd name="connsiteY2" fmla="*/ 506811 h 1013622"/>
              <a:gd name="connsiteX3" fmla="*/ 1285887 w 2571773"/>
              <a:gd name="connsiteY3" fmla="*/ 1013622 h 1013622"/>
              <a:gd name="connsiteX4" fmla="*/ 0 w 2571773"/>
              <a:gd name="connsiteY4" fmla="*/ 506811 h 1013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1773" h="1013622">
                <a:moveTo>
                  <a:pt x="0" y="506811"/>
                </a:moveTo>
                <a:cubicBezTo>
                  <a:pt x="0" y="226907"/>
                  <a:pt x="575711" y="0"/>
                  <a:pt x="1285887" y="0"/>
                </a:cubicBezTo>
                <a:cubicBezTo>
                  <a:pt x="1996063" y="0"/>
                  <a:pt x="2571774" y="226907"/>
                  <a:pt x="2571774" y="506811"/>
                </a:cubicBezTo>
                <a:cubicBezTo>
                  <a:pt x="2571774" y="786715"/>
                  <a:pt x="1996063" y="1013622"/>
                  <a:pt x="1285887" y="1013622"/>
                </a:cubicBezTo>
                <a:cubicBezTo>
                  <a:pt x="575711" y="1013622"/>
                  <a:pt x="0" y="786715"/>
                  <a:pt x="0" y="506811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11250264"/>
              <a:satOff val="-16880"/>
              <a:lumOff val="-274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96434" tIns="340064" rIns="796434" bIns="340064" numCol="1" spcCol="127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511300" hangingPunct="1">
              <a:lnSpc>
                <a:spcPct val="90000"/>
              </a:lnSpc>
              <a:spcAft>
                <a:spcPct val="35000"/>
              </a:spcAft>
              <a:tabLst/>
              <a:defRPr/>
            </a:pPr>
            <a:r>
              <a:rPr lang="nl-NL" sz="2800" b="1" spc="0" dirty="0">
                <a:solidFill>
                  <a:prstClr val="whit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Zwartkopjes system</a:t>
            </a:r>
          </a:p>
          <a:p>
            <a:pPr algn="ctr" defTabSz="1511300" hangingPunct="1">
              <a:lnSpc>
                <a:spcPct val="90000"/>
              </a:lnSpc>
              <a:spcAft>
                <a:spcPct val="35000"/>
              </a:spcAft>
              <a:tabLst/>
              <a:defRPr/>
            </a:pPr>
            <a:r>
              <a:rPr lang="nl-NL" sz="2800" b="1" spc="0" dirty="0">
                <a:solidFill>
                  <a:prstClr val="whit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300 Ml/d</a:t>
            </a:r>
          </a:p>
          <a:p>
            <a:pPr algn="ctr" defTabSz="1511300" hangingPunct="1">
              <a:lnSpc>
                <a:spcPct val="90000"/>
              </a:lnSpc>
              <a:spcAft>
                <a:spcPct val="35000"/>
              </a:spcAft>
              <a:tabLst/>
              <a:defRPr/>
            </a:pPr>
            <a:r>
              <a:rPr lang="nl-NL" sz="2800" b="1" spc="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Eskom</a:t>
            </a:r>
          </a:p>
        </p:txBody>
      </p:sp>
      <p:sp>
        <p:nvSpPr>
          <p:cNvPr id="17" name="Freeform 6">
            <a:extLst>
              <a:ext uri="{FF2B5EF4-FFF2-40B4-BE49-F238E27FC236}">
                <a16:creationId xmlns:a16="http://schemas.microsoft.com/office/drawing/2014/main" id="{04AA3861-709D-F455-58D3-17DB93EC8A93}"/>
              </a:ext>
            </a:extLst>
          </p:cNvPr>
          <p:cNvSpPr/>
          <p:nvPr/>
        </p:nvSpPr>
        <p:spPr>
          <a:xfrm>
            <a:off x="8470143" y="456917"/>
            <a:ext cx="5926650" cy="2441046"/>
          </a:xfrm>
          <a:custGeom>
            <a:avLst/>
            <a:gdLst>
              <a:gd name="connsiteX0" fmla="*/ 0 w 2963325"/>
              <a:gd name="connsiteY0" fmla="*/ 506811 h 1013622"/>
              <a:gd name="connsiteX1" fmla="*/ 1481663 w 2963325"/>
              <a:gd name="connsiteY1" fmla="*/ 0 h 1013622"/>
              <a:gd name="connsiteX2" fmla="*/ 2963326 w 2963325"/>
              <a:gd name="connsiteY2" fmla="*/ 506811 h 1013622"/>
              <a:gd name="connsiteX3" fmla="*/ 1481663 w 2963325"/>
              <a:gd name="connsiteY3" fmla="*/ 1013622 h 1013622"/>
              <a:gd name="connsiteX4" fmla="*/ 0 w 2963325"/>
              <a:gd name="connsiteY4" fmla="*/ 506811 h 1013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63325" h="1013622">
                <a:moveTo>
                  <a:pt x="0" y="506811"/>
                </a:moveTo>
                <a:cubicBezTo>
                  <a:pt x="0" y="226907"/>
                  <a:pt x="663363" y="0"/>
                  <a:pt x="1481663" y="0"/>
                </a:cubicBezTo>
                <a:cubicBezTo>
                  <a:pt x="2299963" y="0"/>
                  <a:pt x="2963326" y="226907"/>
                  <a:pt x="2963326" y="506811"/>
                </a:cubicBezTo>
                <a:cubicBezTo>
                  <a:pt x="2963326" y="786715"/>
                  <a:pt x="2299963" y="1013622"/>
                  <a:pt x="1481663" y="1013622"/>
                </a:cubicBezTo>
                <a:cubicBezTo>
                  <a:pt x="663363" y="1013622"/>
                  <a:pt x="0" y="786715"/>
                  <a:pt x="0" y="506811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6198" tIns="345144" rIns="916198" bIns="345144" numCol="1" spcCol="127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689100" hangingPunct="1">
              <a:lnSpc>
                <a:spcPct val="90000"/>
              </a:lnSpc>
              <a:spcAft>
                <a:spcPct val="35000"/>
              </a:spcAft>
              <a:tabLst/>
              <a:defRPr/>
            </a:pPr>
            <a:r>
              <a:rPr lang="nl-NL" sz="3200" b="1" spc="0" dirty="0">
                <a:solidFill>
                  <a:prstClr val="whit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Vereeniging</a:t>
            </a:r>
          </a:p>
          <a:p>
            <a:pPr algn="ctr" defTabSz="1689100" hangingPunct="1">
              <a:lnSpc>
                <a:spcPct val="90000"/>
              </a:lnSpc>
              <a:spcAft>
                <a:spcPct val="35000"/>
              </a:spcAft>
              <a:tabLst/>
              <a:defRPr/>
            </a:pPr>
            <a:r>
              <a:rPr lang="nl-NL" sz="3200" b="1" spc="0" dirty="0">
                <a:solidFill>
                  <a:prstClr val="whit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1 200 Ml/d</a:t>
            </a:r>
          </a:p>
          <a:p>
            <a:pPr algn="ctr" defTabSz="1689100" hangingPunct="1">
              <a:lnSpc>
                <a:spcPct val="90000"/>
              </a:lnSpc>
              <a:spcAft>
                <a:spcPct val="35000"/>
              </a:spcAft>
              <a:tabLst/>
              <a:defRPr/>
            </a:pPr>
            <a:r>
              <a:rPr lang="nl-NL" sz="3200" b="1" spc="0" dirty="0">
                <a:solidFill>
                  <a:prstClr val="whit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Emfuleni</a:t>
            </a:r>
          </a:p>
        </p:txBody>
      </p:sp>
      <p:sp>
        <p:nvSpPr>
          <p:cNvPr id="20" name="TextBox 17">
            <a:extLst>
              <a:ext uri="{FF2B5EF4-FFF2-40B4-BE49-F238E27FC236}">
                <a16:creationId xmlns:a16="http://schemas.microsoft.com/office/drawing/2014/main" id="{3E0EC6A9-A8C0-2466-E20A-1833998FCAB0}"/>
              </a:ext>
            </a:extLst>
          </p:cNvPr>
          <p:cNvSpPr txBox="1"/>
          <p:nvPr/>
        </p:nvSpPr>
        <p:spPr>
          <a:xfrm>
            <a:off x="16849139" y="7755105"/>
            <a:ext cx="3661646" cy="181588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 defTabSz="1828800" hangingPunct="1">
              <a:tabLst/>
              <a:defRPr/>
            </a:pPr>
            <a:r>
              <a:rPr lang="en-US" sz="2800" spc="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Sasolburg &amp;</a:t>
            </a:r>
          </a:p>
          <a:p>
            <a:pPr algn="ctr" defTabSz="1828800" hangingPunct="1">
              <a:tabLst/>
              <a:defRPr/>
            </a:pPr>
            <a:r>
              <a:rPr lang="en-US" sz="2800" spc="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Langerand </a:t>
            </a:r>
          </a:p>
          <a:p>
            <a:pPr algn="ctr" defTabSz="1828800" hangingPunct="1">
              <a:tabLst/>
              <a:defRPr/>
            </a:pPr>
            <a:r>
              <a:rPr lang="en-US" sz="2800" spc="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Reservoirs</a:t>
            </a:r>
          </a:p>
          <a:p>
            <a:pPr defTabSz="1828800" hangingPunct="1">
              <a:tabLst/>
              <a:defRPr/>
            </a:pPr>
            <a:endParaRPr lang="en-US" sz="2800" spc="0" dirty="0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508A7666-84A3-CE3D-B88C-5C896865E0A4}"/>
              </a:ext>
            </a:extLst>
          </p:cNvPr>
          <p:cNvSpPr/>
          <p:nvPr/>
        </p:nvSpPr>
        <p:spPr>
          <a:xfrm>
            <a:off x="805525" y="9189179"/>
            <a:ext cx="4863922" cy="3089034"/>
          </a:xfrm>
          <a:prstGeom prst="cloudCallou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defTabSz="1828800" hangingPunct="1">
              <a:spcBef>
                <a:spcPts val="0"/>
              </a:spcBef>
              <a:tabLst/>
              <a:defRPr/>
            </a:pPr>
            <a:r>
              <a:rPr lang="en-US" sz="2400" kern="1200" spc="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Joburg</a:t>
            </a:r>
          </a:p>
          <a:p>
            <a:pPr defTabSz="1828800" hangingPunct="1">
              <a:spcBef>
                <a:spcPts val="0"/>
              </a:spcBef>
              <a:tabLst/>
              <a:defRPr/>
            </a:pPr>
            <a:r>
              <a:rPr lang="en-US" sz="2400" kern="1200" spc="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Rand West</a:t>
            </a:r>
          </a:p>
          <a:p>
            <a:pPr defTabSz="1828800" hangingPunct="1">
              <a:spcBef>
                <a:spcPts val="0"/>
              </a:spcBef>
              <a:tabLst/>
              <a:defRPr/>
            </a:pPr>
            <a:r>
              <a:rPr lang="en-US" sz="2400" kern="1200" spc="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Mogale City</a:t>
            </a:r>
          </a:p>
          <a:p>
            <a:pPr defTabSz="1828800" hangingPunct="1">
              <a:spcBef>
                <a:spcPts val="0"/>
              </a:spcBef>
              <a:tabLst/>
              <a:defRPr/>
            </a:pPr>
            <a:r>
              <a:rPr lang="en-US" sz="2400" kern="1200" spc="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Rustenburg</a:t>
            </a:r>
          </a:p>
          <a:p>
            <a:pPr defTabSz="1828800" hangingPunct="1">
              <a:spcBef>
                <a:spcPts val="0"/>
              </a:spcBef>
              <a:tabLst/>
              <a:defRPr/>
            </a:pPr>
            <a:r>
              <a:rPr lang="en-US" sz="2400" kern="1200" spc="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Merafong</a:t>
            </a:r>
          </a:p>
          <a:p>
            <a:pPr defTabSz="1828800" hangingPunct="1">
              <a:spcBef>
                <a:spcPts val="0"/>
              </a:spcBef>
              <a:tabLst/>
              <a:defRPr/>
            </a:pPr>
            <a:r>
              <a:rPr lang="en-US" sz="2400" kern="1200" spc="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Mines</a:t>
            </a:r>
          </a:p>
        </p:txBody>
      </p:sp>
      <p:sp>
        <p:nvSpPr>
          <p:cNvPr id="22" name="Thought Bubble: Cloud 21">
            <a:extLst>
              <a:ext uri="{FF2B5EF4-FFF2-40B4-BE49-F238E27FC236}">
                <a16:creationId xmlns:a16="http://schemas.microsoft.com/office/drawing/2014/main" id="{E97BC8D3-955F-8AC4-D86B-979286B2EAE6}"/>
              </a:ext>
            </a:extLst>
          </p:cNvPr>
          <p:cNvSpPr/>
          <p:nvPr/>
        </p:nvSpPr>
        <p:spPr>
          <a:xfrm>
            <a:off x="9001504" y="9678422"/>
            <a:ext cx="4863924" cy="2589780"/>
          </a:xfrm>
          <a:prstGeom prst="cloudCallou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defTabSz="1828800" hangingPunct="1">
              <a:spcBef>
                <a:spcPts val="0"/>
              </a:spcBef>
              <a:tabLst/>
              <a:defRPr/>
            </a:pPr>
            <a:r>
              <a:rPr lang="en-US" sz="2400" kern="1200" spc="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Joburg</a:t>
            </a:r>
          </a:p>
          <a:p>
            <a:pPr defTabSz="1828800" hangingPunct="1">
              <a:spcBef>
                <a:spcPts val="0"/>
              </a:spcBef>
              <a:tabLst/>
              <a:defRPr/>
            </a:pPr>
            <a:r>
              <a:rPr lang="en-US" sz="2400" kern="1200" spc="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Ekurhuleni</a:t>
            </a:r>
          </a:p>
          <a:p>
            <a:pPr defTabSz="1828800" hangingPunct="1">
              <a:spcBef>
                <a:spcPts val="0"/>
              </a:spcBef>
              <a:tabLst/>
              <a:defRPr/>
            </a:pPr>
            <a:r>
              <a:rPr lang="en-US" sz="2400" kern="1200" spc="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Industries</a:t>
            </a:r>
          </a:p>
        </p:txBody>
      </p:sp>
      <p:sp>
        <p:nvSpPr>
          <p:cNvPr id="23" name="Thought Bubble: Cloud 22">
            <a:extLst>
              <a:ext uri="{FF2B5EF4-FFF2-40B4-BE49-F238E27FC236}">
                <a16:creationId xmlns:a16="http://schemas.microsoft.com/office/drawing/2014/main" id="{7D9FCD68-2D49-E70A-6501-822E3FD56485}"/>
              </a:ext>
            </a:extLst>
          </p:cNvPr>
          <p:cNvSpPr/>
          <p:nvPr/>
        </p:nvSpPr>
        <p:spPr>
          <a:xfrm>
            <a:off x="16849136" y="9126763"/>
            <a:ext cx="4639264" cy="2815114"/>
          </a:xfrm>
          <a:prstGeom prst="cloudCallou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defTabSz="1828800" hangingPunct="1">
              <a:spcBef>
                <a:spcPts val="0"/>
              </a:spcBef>
              <a:tabLst/>
              <a:defRPr/>
            </a:pPr>
            <a:r>
              <a:rPr lang="en-US" sz="2400" kern="1200" spc="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Emfuleni</a:t>
            </a:r>
          </a:p>
          <a:p>
            <a:pPr defTabSz="1828800" hangingPunct="1">
              <a:spcBef>
                <a:spcPts val="0"/>
              </a:spcBef>
              <a:tabLst/>
              <a:defRPr/>
            </a:pPr>
            <a:r>
              <a:rPr lang="en-US" sz="2400" kern="1200" spc="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Metsimaholo</a:t>
            </a:r>
          </a:p>
          <a:p>
            <a:pPr defTabSz="1828800" hangingPunct="1">
              <a:spcBef>
                <a:spcPts val="0"/>
              </a:spcBef>
              <a:tabLst/>
              <a:defRPr/>
            </a:pPr>
            <a:r>
              <a:rPr lang="en-US" sz="2400" kern="1200" spc="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Ngwathe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48672A2-1A71-0666-0673-8117F80BE14F}"/>
              </a:ext>
            </a:extLst>
          </p:cNvPr>
          <p:cNvCxnSpPr>
            <a:cxnSpLocks/>
          </p:cNvCxnSpPr>
          <p:nvPr/>
        </p:nvCxnSpPr>
        <p:spPr>
          <a:xfrm>
            <a:off x="0" y="3181684"/>
            <a:ext cx="24384000" cy="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BE33C319-D4AC-BA66-3BB0-96690D67F3BB}"/>
              </a:ext>
            </a:extLst>
          </p:cNvPr>
          <p:cNvCxnSpPr>
            <a:cxnSpLocks/>
          </p:cNvCxnSpPr>
          <p:nvPr/>
        </p:nvCxnSpPr>
        <p:spPr>
          <a:xfrm>
            <a:off x="3244708" y="3261656"/>
            <a:ext cx="0" cy="73970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3536ADB-1CC2-CB40-DA13-3E1B97810C3B}"/>
              </a:ext>
            </a:extLst>
          </p:cNvPr>
          <p:cNvCxnSpPr>
            <a:cxnSpLocks/>
          </p:cNvCxnSpPr>
          <p:nvPr/>
        </p:nvCxnSpPr>
        <p:spPr>
          <a:xfrm>
            <a:off x="10902105" y="3221672"/>
            <a:ext cx="2" cy="819668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4DED4E5F-D513-CC8B-064F-502759DFCCBD}"/>
              </a:ext>
            </a:extLst>
          </p:cNvPr>
          <p:cNvCxnSpPr>
            <a:cxnSpLocks/>
          </p:cNvCxnSpPr>
          <p:nvPr/>
        </p:nvCxnSpPr>
        <p:spPr>
          <a:xfrm>
            <a:off x="18648590" y="3181684"/>
            <a:ext cx="0" cy="84982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15">
            <a:extLst>
              <a:ext uri="{FF2B5EF4-FFF2-40B4-BE49-F238E27FC236}">
                <a16:creationId xmlns:a16="http://schemas.microsoft.com/office/drawing/2014/main" id="{375F01AD-4476-5D56-9098-864E4FC3951F}"/>
              </a:ext>
            </a:extLst>
          </p:cNvPr>
          <p:cNvSpPr txBox="1"/>
          <p:nvPr/>
        </p:nvSpPr>
        <p:spPr>
          <a:xfrm>
            <a:off x="1081732" y="7714102"/>
            <a:ext cx="4180156" cy="1815882"/>
          </a:xfrm>
          <a:prstGeom prst="rect">
            <a:avLst/>
          </a:prstGeom>
          <a:noFill/>
          <a:ln w="31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 defTabSz="1828800" hangingPunct="1">
              <a:tabLst/>
              <a:defRPr/>
            </a:pPr>
            <a:r>
              <a:rPr lang="en-US" sz="2800" spc="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Meredale, Weltevreden,</a:t>
            </a:r>
          </a:p>
          <a:p>
            <a:pPr algn="ctr" defTabSz="1828800" hangingPunct="1">
              <a:tabLst/>
              <a:defRPr/>
            </a:pPr>
            <a:r>
              <a:rPr lang="en-US" sz="2800" spc="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Waterval, Krugersdorp Reservoirs</a:t>
            </a:r>
          </a:p>
          <a:p>
            <a:pPr algn="ctr" defTabSz="1828800" hangingPunct="1">
              <a:tabLst/>
              <a:defRPr/>
            </a:pPr>
            <a:endParaRPr lang="en-US" sz="2800" spc="0" dirty="0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1" name="TextBox 16">
            <a:extLst>
              <a:ext uri="{FF2B5EF4-FFF2-40B4-BE49-F238E27FC236}">
                <a16:creationId xmlns:a16="http://schemas.microsoft.com/office/drawing/2014/main" id="{13DE9122-C2CB-8A0E-7B1F-143F7B3DCE33}"/>
              </a:ext>
            </a:extLst>
          </p:cNvPr>
          <p:cNvSpPr txBox="1"/>
          <p:nvPr/>
        </p:nvSpPr>
        <p:spPr>
          <a:xfrm>
            <a:off x="9329200" y="7856171"/>
            <a:ext cx="3902548" cy="1815882"/>
          </a:xfrm>
          <a:prstGeom prst="rect">
            <a:avLst/>
          </a:prstGeom>
          <a:noFill/>
          <a:ln w="31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 defTabSz="1828800" hangingPunct="1">
              <a:tabLst/>
              <a:defRPr/>
            </a:pPr>
            <a:r>
              <a:rPr lang="en-US" sz="2800" spc="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Benoni,</a:t>
            </a:r>
          </a:p>
          <a:p>
            <a:pPr algn="ctr" defTabSz="1828800" hangingPunct="1">
              <a:tabLst/>
              <a:defRPr/>
            </a:pPr>
            <a:r>
              <a:rPr lang="en-US" sz="2800" spc="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Yeoville, Ennerdale, Meredale and  Foresthill Reservoirs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A363BC-22F0-D20E-D70E-098A9E602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823398F-CDCC-1747-A342-AC569435ECF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object 6">
            <a:extLst>
              <a:ext uri="{FF2B5EF4-FFF2-40B4-BE49-F238E27FC236}">
                <a16:creationId xmlns:a16="http://schemas.microsoft.com/office/drawing/2014/main" id="{5A39E1FC-82BD-86E8-7371-1593E379DF8F}"/>
              </a:ext>
            </a:extLst>
          </p:cNvPr>
          <p:cNvSpPr txBox="1">
            <a:spLocks/>
          </p:cNvSpPr>
          <p:nvPr/>
        </p:nvSpPr>
        <p:spPr>
          <a:xfrm>
            <a:off x="306584" y="252684"/>
            <a:ext cx="6439274" cy="824896"/>
          </a:xfrm>
          <a:prstGeom prst="rect">
            <a:avLst/>
          </a:prstGeom>
          <a:solidFill>
            <a:sysClr val="window" lastClr="FFFFFF"/>
          </a:solidFill>
          <a:ln>
            <a:solidFill>
              <a:sysClr val="window" lastClr="FFFFFF">
                <a:lumMod val="75000"/>
              </a:sys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sz="2800" b="1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masis MT Pro Black" panose="02040A04050005020304" pitchFamily="18" charset="0"/>
                <a:ea typeface="+mj-ea"/>
                <a:cs typeface="Arial" panose="020B0604020202020204" pitchFamily="34" charset="0"/>
              </a:rPr>
              <a:t>Supply system (3)</a:t>
            </a:r>
          </a:p>
        </p:txBody>
      </p:sp>
    </p:spTree>
    <p:extLst>
      <p:ext uri="{BB962C8B-B14F-4D97-AF65-F5344CB8AC3E}">
        <p14:creationId xmlns:p14="http://schemas.microsoft.com/office/powerpoint/2010/main" val="79368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C0932F6-4C23-414E-AD5C-A00B86DA51C3}"/>
              </a:ext>
            </a:extLst>
          </p:cNvPr>
          <p:cNvSpPr/>
          <p:nvPr/>
        </p:nvSpPr>
        <p:spPr>
          <a:xfrm>
            <a:off x="0" y="8549676"/>
            <a:ext cx="24384000" cy="2332177"/>
          </a:xfrm>
          <a:prstGeom prst="rect">
            <a:avLst/>
          </a:prstGeom>
          <a:noFill/>
          <a:ln>
            <a:noFill/>
          </a:ln>
        </p:spPr>
        <p:txBody>
          <a:bodyPr wrap="square" lIns="182880" tIns="91440" rIns="182880" bIns="91440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0" cap="none" spc="-159" normalizeH="0" baseline="0" noProof="0" dirty="0">
                <a:ln>
                  <a:noFill/>
                </a:ln>
                <a:solidFill>
                  <a:srgbClr val="335E9A"/>
                </a:solidFill>
                <a:effectLst/>
                <a:uLnTx/>
                <a:uFillTx/>
                <a:latin typeface="Helvetica"/>
                <a:cs typeface="72 Black" panose="020B0A04030603020204" pitchFamily="34" charset="0"/>
                <a:sym typeface="Helvetica Neue"/>
              </a:rPr>
              <a:t>Rand Water Systems</a:t>
            </a:r>
          </a:p>
          <a:p>
            <a:pPr marL="0" marR="0" lvl="0" indent="0" algn="ctr" defTabSz="82550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spc="-159" dirty="0">
                <a:solidFill>
                  <a:srgbClr val="335E9A"/>
                </a:solidFill>
                <a:latin typeface="Helvetica"/>
                <a:cs typeface="72 Black" panose="020B0A04030603020204" pitchFamily="34" charset="0"/>
              </a:rPr>
              <a:t>(DISCHARGE THE MANDATE)</a:t>
            </a:r>
            <a:endParaRPr kumimoji="0" lang="en-US" sz="2400" i="0" u="none" strike="noStrike" kern="0" cap="none" spc="-159" normalizeH="0" baseline="0" noProof="0" dirty="0">
              <a:ln>
                <a:noFill/>
              </a:ln>
              <a:solidFill>
                <a:srgbClr val="335E9A"/>
              </a:solidFill>
              <a:effectLst/>
              <a:uLnTx/>
              <a:uFillTx/>
              <a:latin typeface="Helvetica"/>
              <a:cs typeface="72 Black" panose="020B0A04030603020204" pitchFamily="34" charset="0"/>
              <a:sym typeface="Helvetica Neue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526FAA-B730-4DE0-1CC9-E8ACE10DE45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en-US" sz="2800" b="1" i="0" u="none" strike="noStrike" kern="0" cap="none" spc="28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ounders Grotesk Condensed"/>
                <a:sym typeface="Founders Grotesk Condensed"/>
              </a:rPr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2800" b="1" i="0" u="none" strike="noStrike" kern="0" cap="none" spc="28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ounders Grotesk Condensed"/>
              <a:sym typeface="Founders Grotesk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4942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45A406-DA43-55C7-6DE7-C3C14460587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7</a:t>
            </a:fld>
            <a:endParaRPr lang="en-US" dirty="0"/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DA3EDB03-D18C-EC32-B77E-723A1AA4D97D}"/>
              </a:ext>
            </a:extLst>
          </p:cNvPr>
          <p:cNvSpPr txBox="1">
            <a:spLocks/>
          </p:cNvSpPr>
          <p:nvPr/>
        </p:nvSpPr>
        <p:spPr>
          <a:xfrm>
            <a:off x="7813237" y="700531"/>
            <a:ext cx="6969656" cy="589935"/>
          </a:xfrm>
          <a:prstGeom prst="rect">
            <a:avLst/>
          </a:prstGeom>
          <a:solidFill>
            <a:sysClr val="window" lastClr="FFFFFF"/>
          </a:solidFill>
          <a:ln>
            <a:solidFill>
              <a:sysClr val="window" lastClr="FFFFFF">
                <a:lumMod val="75000"/>
              </a:sys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sz="2800" b="1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kern="1200" spc="0" dirty="0">
                <a:solidFill>
                  <a:srgbClr val="4F81BD">
                    <a:lumMod val="50000"/>
                  </a:srgbClr>
                </a:solidFill>
                <a:latin typeface="Amasis MT Pro Black" panose="02040A04050005020304" pitchFamily="18" charset="0"/>
                <a:cs typeface="Arial" panose="020B0604020202020204" pitchFamily="34" charset="0"/>
              </a:rPr>
              <a:t>Pumping, Sales &amp; Storage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Amasis MT Pro Black" panose="02040A04050005020304" pitchFamily="18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CA9F84-5484-0A7E-B674-48F46A6578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5720" y="1518250"/>
            <a:ext cx="19650974" cy="11082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475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6">
            <a:extLst>
              <a:ext uri="{FF2B5EF4-FFF2-40B4-BE49-F238E27FC236}">
                <a16:creationId xmlns:a16="http://schemas.microsoft.com/office/drawing/2014/main" id="{B2D72660-C711-4022-0420-972CCF481277}"/>
              </a:ext>
            </a:extLst>
          </p:cNvPr>
          <p:cNvSpPr txBox="1">
            <a:spLocks/>
          </p:cNvSpPr>
          <p:nvPr/>
        </p:nvSpPr>
        <p:spPr>
          <a:xfrm>
            <a:off x="877078" y="251482"/>
            <a:ext cx="6420869" cy="765206"/>
          </a:xfrm>
          <a:prstGeom prst="rect">
            <a:avLst/>
          </a:prstGeom>
          <a:solidFill>
            <a:sysClr val="window" lastClr="FFFFFF"/>
          </a:solidFill>
          <a:ln>
            <a:solidFill>
              <a:sysClr val="window" lastClr="FFFFFF">
                <a:lumMod val="75000"/>
              </a:sys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sz="2800" b="1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 defTabSz="91440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4000" dirty="0">
                <a:solidFill>
                  <a:schemeClr val="bg2">
                    <a:lumMod val="50000"/>
                  </a:schemeClr>
                </a:solidFill>
                <a:latin typeface="Amasis MT Pro" panose="02040504050005020304" pitchFamily="18" charset="0"/>
                <a:cs typeface="Arial" panose="020B0604020202020204" pitchFamily="34" charset="0"/>
              </a:rPr>
              <a:t>Critical reservoirs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FCF476E-4F4C-A426-6828-FA116D2B7A74}"/>
              </a:ext>
            </a:extLst>
          </p:cNvPr>
          <p:cNvGraphicFramePr>
            <a:graphicFrameLocks noGrp="1"/>
          </p:cNvGraphicFramePr>
          <p:nvPr/>
        </p:nvGraphicFramePr>
        <p:xfrm>
          <a:off x="877078" y="1572264"/>
          <a:ext cx="19929835" cy="11326428"/>
        </p:xfrm>
        <a:graphic>
          <a:graphicData uri="http://schemas.openxmlformats.org/drawingml/2006/table">
            <a:tbl>
              <a:tblPr/>
              <a:tblGrid>
                <a:gridCol w="7130322">
                  <a:extLst>
                    <a:ext uri="{9D8B030D-6E8A-4147-A177-3AD203B41FA5}">
                      <a16:colId xmlns:a16="http://schemas.microsoft.com/office/drawing/2014/main" val="117134374"/>
                    </a:ext>
                  </a:extLst>
                </a:gridCol>
                <a:gridCol w="4324949">
                  <a:extLst>
                    <a:ext uri="{9D8B030D-6E8A-4147-A177-3AD203B41FA5}">
                      <a16:colId xmlns:a16="http://schemas.microsoft.com/office/drawing/2014/main" val="915800235"/>
                    </a:ext>
                  </a:extLst>
                </a:gridCol>
                <a:gridCol w="3915833">
                  <a:extLst>
                    <a:ext uri="{9D8B030D-6E8A-4147-A177-3AD203B41FA5}">
                      <a16:colId xmlns:a16="http://schemas.microsoft.com/office/drawing/2014/main" val="3109271021"/>
                    </a:ext>
                  </a:extLst>
                </a:gridCol>
                <a:gridCol w="4558731">
                  <a:extLst>
                    <a:ext uri="{9D8B030D-6E8A-4147-A177-3AD203B41FA5}">
                      <a16:colId xmlns:a16="http://schemas.microsoft.com/office/drawing/2014/main" val="1924782992"/>
                    </a:ext>
                  </a:extLst>
                </a:gridCol>
              </a:tblGrid>
              <a:tr h="1051074"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55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 NOVEMBER 2023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08 NOVEMBER 2023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 NOVEMBER 2023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4263035"/>
                  </a:ext>
                </a:extLst>
              </a:tr>
              <a:tr h="517539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MAPLETON SYSTEM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247564"/>
                  </a:ext>
                </a:extLst>
              </a:tr>
              <a:tr h="355191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Vlakfontein No. 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6020760"/>
                  </a:ext>
                </a:extLst>
              </a:tr>
              <a:tr h="355191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Vlakfontein No. 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9885167"/>
                  </a:ext>
                </a:extLst>
              </a:tr>
              <a:tr h="355191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Brakpan No. 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2677979"/>
                  </a:ext>
                </a:extLst>
              </a:tr>
              <a:tr h="355191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Brakpan No. 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1741619"/>
                  </a:ext>
                </a:extLst>
              </a:tr>
              <a:tr h="355191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Brakpan No. 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0402833"/>
                  </a:ext>
                </a:extLst>
              </a:tr>
              <a:tr h="368066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Bronberge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552938"/>
                  </a:ext>
                </a:extLst>
              </a:tr>
              <a:tr h="496386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PALMIET SYSTEM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678000"/>
                  </a:ext>
                </a:extLst>
              </a:tr>
              <a:tr h="355191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Klipriviersberg No.1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9877443"/>
                  </a:ext>
                </a:extLst>
              </a:tr>
              <a:tr h="355191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Klipriviersberg No.2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1795865"/>
                  </a:ext>
                </a:extLst>
              </a:tr>
              <a:tr h="355191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Germiston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O/C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O/C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O/C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2960419"/>
                  </a:ext>
                </a:extLst>
              </a:tr>
              <a:tr h="355191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 Ridge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2711877"/>
                  </a:ext>
                </a:extLst>
              </a:tr>
              <a:tr h="355191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Klipfontein No.1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7982312"/>
                  </a:ext>
                </a:extLst>
              </a:tr>
              <a:tr h="355191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Klipfontein No.2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8453283"/>
                  </a:ext>
                </a:extLst>
              </a:tr>
              <a:tr h="355191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Brakfontein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9611784"/>
                  </a:ext>
                </a:extLst>
              </a:tr>
              <a:tr h="368066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Hartebeesthoek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8772472"/>
                  </a:ext>
                </a:extLst>
              </a:tr>
              <a:tr h="509037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EIKENHOF SYSTEM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8415619"/>
                  </a:ext>
                </a:extLst>
              </a:tr>
              <a:tr h="355191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Meredale No.1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9872331"/>
                  </a:ext>
                </a:extLst>
              </a:tr>
              <a:tr h="355191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Meredale No.2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3846796"/>
                  </a:ext>
                </a:extLst>
              </a:tr>
              <a:tr h="355191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Waterval No.1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9241291"/>
                  </a:ext>
                </a:extLst>
              </a:tr>
              <a:tr h="368066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Waterval No. 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5532576"/>
                  </a:ext>
                </a:extLst>
              </a:tr>
              <a:tr h="53803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ZWARTKOPJES SYSTEM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572170"/>
                  </a:ext>
                </a:extLst>
              </a:tr>
              <a:tr h="355191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Benoni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9669908"/>
                  </a:ext>
                </a:extLst>
              </a:tr>
              <a:tr h="355191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Forest Hill No. 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9787830"/>
                  </a:ext>
                </a:extLst>
              </a:tr>
              <a:tr h="355191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Forest Hill No. 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1925999"/>
                  </a:ext>
                </a:extLst>
              </a:tr>
              <a:tr h="368066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Forest Hill No. 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7412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3067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C0932F6-4C23-414E-AD5C-A00B86DA51C3}"/>
              </a:ext>
            </a:extLst>
          </p:cNvPr>
          <p:cNvSpPr/>
          <p:nvPr/>
        </p:nvSpPr>
        <p:spPr>
          <a:xfrm>
            <a:off x="0" y="8868654"/>
            <a:ext cx="24384000" cy="1604991"/>
          </a:xfrm>
          <a:prstGeom prst="rect">
            <a:avLst/>
          </a:prstGeom>
          <a:noFill/>
          <a:ln>
            <a:noFill/>
          </a:ln>
        </p:spPr>
        <p:txBody>
          <a:bodyPr wrap="square" lIns="182880" tIns="91440" rIns="182880" bIns="91440">
            <a:spAutoFit/>
          </a:bodyPr>
          <a:lstStyle/>
          <a:p>
            <a:pPr lvl="0" defTabSz="825500">
              <a:lnSpc>
                <a:spcPct val="150000"/>
              </a:lnSpc>
              <a:spcBef>
                <a:spcPts val="0"/>
              </a:spcBef>
              <a:tabLst/>
              <a:defRPr/>
            </a:pPr>
            <a:r>
              <a:rPr lang="en-US" sz="4400" b="1" spc="-159" dirty="0">
                <a:solidFill>
                  <a:srgbClr val="335E9A"/>
                </a:solidFill>
                <a:latin typeface="Helvetica"/>
                <a:cs typeface="72 Black" panose="020B0A04030603020204" pitchFamily="34" charset="0"/>
              </a:rPr>
              <a:t>CONSUMPTION</a:t>
            </a:r>
          </a:p>
          <a:p>
            <a:pPr lvl="0" defTabSz="825500">
              <a:lnSpc>
                <a:spcPct val="150000"/>
              </a:lnSpc>
              <a:spcBef>
                <a:spcPts val="0"/>
              </a:spcBef>
              <a:tabLst/>
              <a:defRPr/>
            </a:pPr>
            <a:r>
              <a:rPr lang="en-US" sz="2000" b="1" spc="-159" dirty="0">
                <a:solidFill>
                  <a:srgbClr val="335E9A"/>
                </a:solidFill>
                <a:latin typeface="Helvetica"/>
                <a:cs typeface="72 Black" panose="020B0A04030603020204" pitchFamily="34" charset="0"/>
              </a:rPr>
              <a:t>(FOCUS ON METROS)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DECA231-7751-F95C-36A2-23E003873AF8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en-US" sz="2800" b="1" i="0" u="none" strike="noStrike" kern="0" cap="none" spc="28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ounders Grotesk Condensed"/>
                <a:sym typeface="Founders Grotesk Condensed"/>
              </a:rPr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2800" b="1" i="0" u="none" strike="noStrike" kern="0" cap="none" spc="28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ounders Grotesk Condensed"/>
              <a:sym typeface="Founders Grotesk Condensed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DF774D-C980-EA7B-B992-B20DB8EC3844}"/>
              </a:ext>
            </a:extLst>
          </p:cNvPr>
          <p:cNvSpPr txBox="1"/>
          <p:nvPr/>
        </p:nvSpPr>
        <p:spPr>
          <a:xfrm>
            <a:off x="6081623" y="6603152"/>
            <a:ext cx="12232256" cy="49244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ZA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01171D-5EDC-671E-8E90-6EF643957A63}"/>
              </a:ext>
            </a:extLst>
          </p:cNvPr>
          <p:cNvSpPr txBox="1"/>
          <p:nvPr/>
        </p:nvSpPr>
        <p:spPr>
          <a:xfrm>
            <a:off x="6081623" y="6603152"/>
            <a:ext cx="12232256" cy="49244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ZA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03088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51AD339-EC80-3549-B772-53C4D2CDE566}" vid="{A608C48D-EE34-F241-88D9-B8D1117F3CC3}"/>
    </a:ext>
  </a:extLst>
</a:theme>
</file>

<file path=ppt/theme/theme2.xml><?xml version="1.0" encoding="utf-8"?>
<a:theme xmlns:a="http://schemas.openxmlformats.org/drawingml/2006/main" name="29_Academy">
  <a:themeElements>
    <a:clrScheme name="28_Academy">
      <a:dk1>
        <a:srgbClr val="000034"/>
      </a:dk1>
      <a:lt1>
        <a:srgbClr val="FFFFFF"/>
      </a:lt1>
      <a:dk2>
        <a:srgbClr val="A7A7A7"/>
      </a:dk2>
      <a:lt2>
        <a:srgbClr val="535353"/>
      </a:lt2>
      <a:accent1>
        <a:srgbClr val="3B39E4"/>
      </a:accent1>
      <a:accent2>
        <a:srgbClr val="51C1FD"/>
      </a:accent2>
      <a:accent3>
        <a:srgbClr val="5EF7D2"/>
      </a:accent3>
      <a:accent4>
        <a:srgbClr val="BFF823"/>
      </a:accent4>
      <a:accent5>
        <a:srgbClr val="FFA728"/>
      </a:accent5>
      <a:accent6>
        <a:srgbClr val="FF5F52"/>
      </a:accent6>
      <a:hlink>
        <a:srgbClr val="0000FF"/>
      </a:hlink>
      <a:folHlink>
        <a:srgbClr val="FF00FF"/>
      </a:folHlink>
    </a:clrScheme>
    <a:fontScheme name="28_Academy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8_Academ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2400"/>
          </a:spcBef>
          <a:spcAft>
            <a:spcPts val="0"/>
          </a:spcAft>
          <a:buClrTx/>
          <a:buSzTx/>
          <a:buFontTx/>
          <a:buNone/>
          <a:tabLst>
            <a:tab pos="584200" algn="l"/>
          </a:tabLst>
          <a:defRPr kumimoji="0" sz="2600" b="0" i="0" u="none" strike="noStrike" cap="none" spc="78" normalizeH="0" baseline="0">
            <a:ln>
              <a:noFill/>
            </a:ln>
            <a:solidFill>
              <a:srgbClr val="000034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2400"/>
          </a:spcBef>
          <a:spcAft>
            <a:spcPts val="0"/>
          </a:spcAft>
          <a:buClrTx/>
          <a:buSzTx/>
          <a:buFontTx/>
          <a:buNone/>
          <a:tabLst>
            <a:tab pos="584200" algn="l"/>
          </a:tabLst>
          <a:defRPr kumimoji="0" sz="2600" b="0" i="0" u="none" strike="noStrike" cap="none" spc="78" normalizeH="0" baseline="0">
            <a:ln>
              <a:noFill/>
            </a:ln>
            <a:solidFill>
              <a:srgbClr val="000034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8_Academy">
  <a:themeElements>
    <a:clrScheme name="28_Academy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B39E4"/>
      </a:accent1>
      <a:accent2>
        <a:srgbClr val="51C1FD"/>
      </a:accent2>
      <a:accent3>
        <a:srgbClr val="5EF7D2"/>
      </a:accent3>
      <a:accent4>
        <a:srgbClr val="BFF823"/>
      </a:accent4>
      <a:accent5>
        <a:srgbClr val="FFA728"/>
      </a:accent5>
      <a:accent6>
        <a:srgbClr val="FF5F52"/>
      </a:accent6>
      <a:hlink>
        <a:srgbClr val="0000FF"/>
      </a:hlink>
      <a:folHlink>
        <a:srgbClr val="FF00FF"/>
      </a:folHlink>
    </a:clrScheme>
    <a:fontScheme name="28_Academy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8_Academ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2400"/>
          </a:spcBef>
          <a:spcAft>
            <a:spcPts val="0"/>
          </a:spcAft>
          <a:buClrTx/>
          <a:buSzTx/>
          <a:buFontTx/>
          <a:buNone/>
          <a:tabLst>
            <a:tab pos="584200" algn="l"/>
          </a:tabLst>
          <a:defRPr kumimoji="0" sz="2600" b="0" i="0" u="none" strike="noStrike" cap="none" spc="78" normalizeH="0" baseline="0">
            <a:ln>
              <a:noFill/>
            </a:ln>
            <a:solidFill>
              <a:srgbClr val="000034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2400"/>
          </a:spcBef>
          <a:spcAft>
            <a:spcPts val="0"/>
          </a:spcAft>
          <a:buClrTx/>
          <a:buSzTx/>
          <a:buFontTx/>
          <a:buNone/>
          <a:tabLst>
            <a:tab pos="584200" algn="l"/>
          </a:tabLst>
          <a:defRPr kumimoji="0" sz="2600" b="0" i="0" u="none" strike="noStrike" cap="none" spc="78" normalizeH="0" baseline="0">
            <a:ln>
              <a:noFill/>
            </a:ln>
            <a:solidFill>
              <a:srgbClr val="000034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4215</TotalTime>
  <Words>614</Words>
  <Application>Microsoft Office PowerPoint</Application>
  <PresentationFormat>Custom</PresentationFormat>
  <Paragraphs>228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29" baseType="lpstr">
      <vt:lpstr>Amasis MT Pro</vt:lpstr>
      <vt:lpstr>Amasis MT Pro Black</vt:lpstr>
      <vt:lpstr>Arial</vt:lpstr>
      <vt:lpstr>Calibri</vt:lpstr>
      <vt:lpstr>Calibri Light</vt:lpstr>
      <vt:lpstr>Century Gothic</vt:lpstr>
      <vt:lpstr>Founders Grotesk</vt:lpstr>
      <vt:lpstr>Founders Grotesk Condensed</vt:lpstr>
      <vt:lpstr>Helvetica</vt:lpstr>
      <vt:lpstr>Helvetica Neue</vt:lpstr>
      <vt:lpstr>Office Theme</vt:lpstr>
      <vt:lpstr>29_Academy</vt:lpstr>
      <vt:lpstr>Custom Design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Lydia Radebe</dc:creator>
  <cp:lastModifiedBy>Neeshan Balton</cp:lastModifiedBy>
  <cp:revision>78</cp:revision>
  <dcterms:modified xsi:type="dcterms:W3CDTF">2023-11-11T08:52:42Z</dcterms:modified>
</cp:coreProperties>
</file>